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1" r:id="rId1"/>
  </p:sldMasterIdLst>
  <p:notesMasterIdLst>
    <p:notesMasterId r:id="rId39"/>
  </p:notesMasterIdLst>
  <p:sldIdLst>
    <p:sldId id="256" r:id="rId2"/>
    <p:sldId id="257" r:id="rId3"/>
    <p:sldId id="258" r:id="rId4"/>
    <p:sldId id="259" r:id="rId5"/>
    <p:sldId id="292" r:id="rId6"/>
    <p:sldId id="287" r:id="rId7"/>
    <p:sldId id="297" r:id="rId8"/>
    <p:sldId id="296" r:id="rId9"/>
    <p:sldId id="286" r:id="rId10"/>
    <p:sldId id="298" r:id="rId11"/>
    <p:sldId id="261" r:id="rId12"/>
    <p:sldId id="288" r:id="rId13"/>
    <p:sldId id="289" r:id="rId14"/>
    <p:sldId id="262" r:id="rId15"/>
    <p:sldId id="293" r:id="rId16"/>
    <p:sldId id="294" r:id="rId17"/>
    <p:sldId id="295" r:id="rId18"/>
    <p:sldId id="283" r:id="rId19"/>
    <p:sldId id="263" r:id="rId20"/>
    <p:sldId id="272" r:id="rId21"/>
    <p:sldId id="264" r:id="rId22"/>
    <p:sldId id="303" r:id="rId23"/>
    <p:sldId id="270" r:id="rId24"/>
    <p:sldId id="271" r:id="rId25"/>
    <p:sldId id="279" r:id="rId26"/>
    <p:sldId id="265" r:id="rId27"/>
    <p:sldId id="280" r:id="rId28"/>
    <p:sldId id="277" r:id="rId29"/>
    <p:sldId id="282" r:id="rId30"/>
    <p:sldId id="281" r:id="rId31"/>
    <p:sldId id="301" r:id="rId32"/>
    <p:sldId id="300" r:id="rId33"/>
    <p:sldId id="299" r:id="rId34"/>
    <p:sldId id="274" r:id="rId35"/>
    <p:sldId id="267" r:id="rId36"/>
    <p:sldId id="268" r:id="rId37"/>
    <p:sldId id="269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114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24"/>
    </p:cViewPr>
  </p:sorterViewPr>
  <p:notesViewPr>
    <p:cSldViewPr snapToGrid="0" snapToObjects="1">
      <p:cViewPr varScale="1">
        <p:scale>
          <a:sx n="71" d="100"/>
          <a:sy n="71" d="100"/>
        </p:scale>
        <p:origin x="-2248" y="-12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8C194-1A95-E84A-919E-7E5252A96819}" type="datetimeFigureOut">
              <a:rPr lang="en-US" smtClean="0"/>
              <a:t>6/25/2018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A2402E-8F24-B24B-BC9E-A4D3051F8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185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2402E-8F24-B24B-BC9E-A4D3051F863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790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2402E-8F24-B24B-BC9E-A4D3051F8631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518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8ACDB3CC-F982-40F9-8DD6-BCC9AFBF44BD}" type="datetime1">
              <a:rPr lang="en-US" smtClean="0"/>
              <a:pPr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6/25/2018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6/25/2018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6/25/2018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70BA1CFD-BFF0-48BC-9BA5-4974D7A6AB15}" type="datetimeFigureOut">
              <a:rPr lang="en-US" smtClean="0"/>
              <a:t>6/25/2018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70BA1CFD-BFF0-48BC-9BA5-4974D7A6AB15}" type="datetimeFigureOut">
              <a:rPr lang="en-US" smtClean="0"/>
              <a:t>6/25/2018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6/25/2018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0BA1CFD-BFF0-48BC-9BA5-4974D7A6AB15}" type="datetimeFigureOut">
              <a:rPr lang="en-US" smtClean="0"/>
              <a:t>6/25/2018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0BA1CFD-BFF0-48BC-9BA5-4974D7A6AB15}" type="datetimeFigureOut">
              <a:rPr lang="en-US" smtClean="0"/>
              <a:t>6/25/2018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70BA1CFD-BFF0-48BC-9BA5-4974D7A6AB15}" type="datetimeFigureOut">
              <a:rPr lang="en-US" smtClean="0"/>
              <a:t>6/25/2018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70BA1CFD-BFF0-48BC-9BA5-4974D7A6AB15}" type="datetimeFigureOut">
              <a:rPr lang="en-US" smtClean="0"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64DDAE5B-B07C-441A-8026-C23A427A74DC}" type="datetime1">
              <a:rPr lang="en-US" smtClean="0"/>
              <a:pPr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6/25/2018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6/25/2018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6/25/2018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6/25/2018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0BA1CFD-BFF0-48BC-9BA5-4974D7A6AB15}" type="datetimeFigureOut">
              <a:rPr lang="en-US" smtClean="0"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  <p:sldLayoutId id="2147483893" r:id="rId12"/>
    <p:sldLayoutId id="2147483894" r:id="rId13"/>
    <p:sldLayoutId id="2147483895" r:id="rId14"/>
    <p:sldLayoutId id="2147483896" r:id="rId15"/>
    <p:sldLayoutId id="2147483897" r:id="rId16"/>
    <p:sldLayoutId id="2147483898" r:id="rId17"/>
    <p:sldLayoutId id="2147483899" r:id="rId18"/>
    <p:sldLayoutId id="2147483900" r:id="rId19"/>
    <p:sldLayoutId id="2147483901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520108"/>
            <a:ext cx="3751339" cy="3204707"/>
          </a:xfrm>
        </p:spPr>
        <p:txBody>
          <a:bodyPr>
            <a:noAutofit/>
          </a:bodyPr>
          <a:lstStyle/>
          <a:p>
            <a:pPr algn="l"/>
            <a:r>
              <a:rPr lang="en-US" sz="3000" dirty="0" smtClean="0">
                <a:solidFill>
                  <a:schemeClr val="tx1"/>
                </a:solidFill>
              </a:rPr>
              <a:t>Understanding Language Learning Motivation in Hong Kong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199"/>
            <a:ext cx="7227606" cy="1051367"/>
          </a:xfrm>
        </p:spPr>
        <p:txBody>
          <a:bodyPr>
            <a:normAutofit/>
          </a:bodyPr>
          <a:lstStyle/>
          <a:p>
            <a:r>
              <a:rPr lang="en-US" dirty="0" smtClean="0"/>
              <a:t>Mairin </a:t>
            </a:r>
            <a:r>
              <a:rPr lang="en-US" dirty="0" err="1"/>
              <a:t>H</a:t>
            </a:r>
            <a:r>
              <a:rPr lang="en-US" dirty="0" err="1" smtClean="0"/>
              <a:t>ennebry</a:t>
            </a:r>
            <a:r>
              <a:rPr lang="en-US" dirty="0" smtClean="0"/>
              <a:t>, University of </a:t>
            </a:r>
            <a:r>
              <a:rPr lang="en-US" dirty="0"/>
              <a:t>H</a:t>
            </a:r>
            <a:r>
              <a:rPr lang="en-US" dirty="0" smtClean="0"/>
              <a:t>ong Kong</a:t>
            </a:r>
          </a:p>
          <a:p>
            <a:endParaRPr lang="en-US" dirty="0" smtClean="0"/>
          </a:p>
          <a:p>
            <a:r>
              <a:rPr lang="en-US" i="1" dirty="0" smtClean="0"/>
              <a:t>With thanks to the Standing Committee for Language and Research, </a:t>
            </a:r>
            <a:r>
              <a:rPr lang="en-US" i="1" dirty="0"/>
              <a:t>H</a:t>
            </a:r>
            <a:r>
              <a:rPr lang="en-US" i="1" dirty="0" smtClean="0"/>
              <a:t>ong Kong, for funding the study </a:t>
            </a:r>
          </a:p>
        </p:txBody>
      </p:sp>
      <p:pic>
        <p:nvPicPr>
          <p:cNvPr id="4" name="圖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2227" y="235819"/>
            <a:ext cx="1780328" cy="2001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7628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Heras</a:t>
            </a:r>
            <a:r>
              <a:rPr lang="en-US" dirty="0"/>
              <a:t> and </a:t>
            </a:r>
            <a:r>
              <a:rPr lang="en-US" dirty="0" err="1"/>
              <a:t>Lasagabaster’s</a:t>
            </a:r>
            <a:r>
              <a:rPr lang="en-US" dirty="0"/>
              <a:t> (2015)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lvl="1" indent="-285750">
              <a:spcBef>
                <a:spcPts val="0"/>
              </a:spcBef>
              <a:buClr>
                <a:schemeClr val="accent1"/>
              </a:buClr>
            </a:pPr>
            <a:r>
              <a:rPr lang="en-US" dirty="0" smtClean="0"/>
              <a:t>LLM </a:t>
            </a:r>
            <a:r>
              <a:rPr lang="en-US" dirty="0"/>
              <a:t>theories </a:t>
            </a:r>
            <a:r>
              <a:rPr lang="en-US" dirty="0" smtClean="0"/>
              <a:t>have </a:t>
            </a:r>
            <a:r>
              <a:rPr lang="en-US" dirty="0"/>
              <a:t>increasingly </a:t>
            </a:r>
            <a:r>
              <a:rPr lang="en-US" dirty="0" smtClean="0"/>
              <a:t>considered </a:t>
            </a:r>
            <a:r>
              <a:rPr lang="en-US" dirty="0"/>
              <a:t>the role of context in shaping LLM</a:t>
            </a:r>
            <a:r>
              <a:rPr lang="en-US" dirty="0" smtClean="0"/>
              <a:t>, but </a:t>
            </a:r>
            <a:r>
              <a:rPr lang="en-US" dirty="0"/>
              <a:t>this has not yet translated into empirical studies of the interaction between MOI and LLM. 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Interactions between CLIL and motivation </a:t>
            </a:r>
            <a:r>
              <a:rPr lang="en-US" dirty="0" smtClean="0"/>
              <a:t>interpreted in the context of L2 </a:t>
            </a:r>
            <a:r>
              <a:rPr lang="en-US" dirty="0"/>
              <a:t>self-</a:t>
            </a:r>
            <a:r>
              <a:rPr lang="en-US" dirty="0" smtClean="0"/>
              <a:t>system. </a:t>
            </a: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CLIL context seemed to mitigate gender differences in </a:t>
            </a:r>
            <a:r>
              <a:rPr lang="en-US" dirty="0" smtClean="0"/>
              <a:t>LLM.</a:t>
            </a: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Overall </a:t>
            </a:r>
            <a:r>
              <a:rPr lang="en-US" dirty="0" smtClean="0"/>
              <a:t>no motivational </a:t>
            </a:r>
            <a:r>
              <a:rPr lang="en-US" dirty="0"/>
              <a:t>advantage </a:t>
            </a:r>
            <a:r>
              <a:rPr lang="en-US" dirty="0" smtClean="0"/>
              <a:t>over </a:t>
            </a:r>
            <a:r>
              <a:rPr lang="en-US" dirty="0"/>
              <a:t>non-CLIL context.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Findings may </a:t>
            </a:r>
            <a:r>
              <a:rPr lang="en-US" dirty="0" smtClean="0"/>
              <a:t>be an </a:t>
            </a:r>
            <a:r>
              <a:rPr lang="en-US" dirty="0"/>
              <a:t>artifact of </a:t>
            </a:r>
            <a:r>
              <a:rPr lang="en-US" dirty="0" smtClean="0"/>
              <a:t>small </a:t>
            </a:r>
            <a:r>
              <a:rPr lang="en-US" dirty="0"/>
              <a:t>sample </a:t>
            </a:r>
            <a:r>
              <a:rPr lang="en-US" dirty="0" smtClean="0"/>
              <a:t>size </a:t>
            </a:r>
            <a:r>
              <a:rPr lang="en-US" dirty="0"/>
              <a:t>and </a:t>
            </a:r>
            <a:r>
              <a:rPr lang="en-US" dirty="0" smtClean="0"/>
              <a:t> </a:t>
            </a:r>
            <a:r>
              <a:rPr lang="en-US" dirty="0"/>
              <a:t>nature of </a:t>
            </a:r>
            <a:r>
              <a:rPr lang="en-US" dirty="0" smtClean="0"/>
              <a:t>specific </a:t>
            </a:r>
            <a:r>
              <a:rPr lang="en-US" dirty="0"/>
              <a:t>CLIL </a:t>
            </a:r>
            <a:r>
              <a:rPr lang="en-US" dirty="0" err="1" smtClean="0"/>
              <a:t>programme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  <p:pic>
        <p:nvPicPr>
          <p:cNvPr id="4" name="圖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6804" y="5276257"/>
            <a:ext cx="1407195" cy="1581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5689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LLM theories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414" y="1418612"/>
            <a:ext cx="8725458" cy="4915656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0"/>
              </a:spcBef>
            </a:pPr>
            <a:r>
              <a:rPr lang="en-US" b="1" i="1" dirty="0" smtClean="0"/>
              <a:t>Gardner’s (1985) </a:t>
            </a:r>
            <a:r>
              <a:rPr lang="en-US" b="1" i="1" dirty="0" err="1" smtClean="0"/>
              <a:t>socioeducational</a:t>
            </a:r>
            <a:r>
              <a:rPr lang="en-US" b="1" i="1" dirty="0" smtClean="0"/>
              <a:t> model: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- integrative orientation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- instrumental orientation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- attitudes </a:t>
            </a:r>
            <a:r>
              <a:rPr lang="en-US" dirty="0"/>
              <a:t>towards the L2 and its speakers 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The </a:t>
            </a:r>
            <a:r>
              <a:rPr lang="en-US" dirty="0"/>
              <a:t>instrumental motive </a:t>
            </a:r>
            <a:r>
              <a:rPr lang="en-US" dirty="0" smtClean="0"/>
              <a:t>considered external </a:t>
            </a:r>
            <a:r>
              <a:rPr lang="en-US" dirty="0"/>
              <a:t>to </a:t>
            </a:r>
            <a:r>
              <a:rPr lang="en-US" dirty="0" smtClean="0"/>
              <a:t>individual’s </a:t>
            </a:r>
            <a:r>
              <a:rPr lang="en-US" dirty="0"/>
              <a:t>personality and therefore </a:t>
            </a:r>
            <a:r>
              <a:rPr lang="en-US" dirty="0" smtClean="0"/>
              <a:t>less </a:t>
            </a:r>
            <a:r>
              <a:rPr lang="en-US" dirty="0"/>
              <a:t>powerful influence (</a:t>
            </a:r>
            <a:r>
              <a:rPr lang="en-US" dirty="0" err="1"/>
              <a:t>Skehan</a:t>
            </a:r>
            <a:r>
              <a:rPr lang="en-US" dirty="0"/>
              <a:t>, 1989)</a:t>
            </a:r>
            <a:r>
              <a:rPr lang="en-US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b="1" i="1" dirty="0" err="1" smtClean="0"/>
              <a:t>Dörnyei’s</a:t>
            </a:r>
            <a:r>
              <a:rPr lang="en-US" b="1" i="1" dirty="0" smtClean="0"/>
              <a:t> (2005) L2 self-system model: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-  extension of possible </a:t>
            </a:r>
            <a:r>
              <a:rPr lang="en-US" dirty="0"/>
              <a:t>self </a:t>
            </a:r>
            <a:r>
              <a:rPr lang="en-US" dirty="0" smtClean="0"/>
              <a:t>theory</a:t>
            </a:r>
            <a:r>
              <a:rPr lang="en-US" dirty="0"/>
              <a:t> </a:t>
            </a:r>
            <a:r>
              <a:rPr lang="en-US" dirty="0" smtClean="0"/>
              <a:t>(Markus </a:t>
            </a:r>
            <a:r>
              <a:rPr lang="en-US" dirty="0"/>
              <a:t>and </a:t>
            </a:r>
            <a:r>
              <a:rPr lang="en-US" dirty="0" err="1" smtClean="0"/>
              <a:t>Nurius</a:t>
            </a:r>
            <a:r>
              <a:rPr lang="en-US" dirty="0" smtClean="0"/>
              <a:t>, 1986)</a:t>
            </a:r>
            <a:r>
              <a:rPr lang="en-US" dirty="0"/>
              <a:t> </a:t>
            </a:r>
            <a:r>
              <a:rPr lang="en-US" dirty="0" smtClean="0"/>
              <a:t>to language 	learning. 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- three </a:t>
            </a:r>
            <a:r>
              <a:rPr lang="en-US" dirty="0"/>
              <a:t>core components</a:t>
            </a:r>
            <a:r>
              <a:rPr lang="en-US" dirty="0" smtClean="0"/>
              <a:t>: </a:t>
            </a:r>
            <a:r>
              <a:rPr lang="en-US" dirty="0"/>
              <a:t>ideal L2 </a:t>
            </a:r>
            <a:r>
              <a:rPr lang="en-US" dirty="0" smtClean="0"/>
              <a:t>self; </a:t>
            </a:r>
            <a:r>
              <a:rPr lang="en-US" dirty="0"/>
              <a:t>ought-to L2 </a:t>
            </a:r>
            <a:r>
              <a:rPr lang="en-US" dirty="0" smtClean="0"/>
              <a:t>self; L2 </a:t>
            </a:r>
            <a:r>
              <a:rPr lang="en-US" dirty="0"/>
              <a:t>learning </a:t>
            </a:r>
            <a:r>
              <a:rPr lang="en-US" dirty="0" smtClean="0"/>
              <a:t>	experience</a:t>
            </a:r>
            <a:r>
              <a:rPr lang="en-US" dirty="0"/>
              <a:t>.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Strong </a:t>
            </a:r>
            <a:r>
              <a:rPr lang="en-US" dirty="0"/>
              <a:t>ideal L2 self acts as a powerful motivator (</a:t>
            </a:r>
            <a:r>
              <a:rPr lang="en-HK" dirty="0"/>
              <a:t>Csizér &amp; Lukács, 2010; Henry, 2009; Irie &amp; Brewster, 2013; Kim, 2012; Lamb, </a:t>
            </a:r>
            <a:r>
              <a:rPr lang="en-HK" dirty="0" smtClean="0"/>
              <a:t>2009) and is positively </a:t>
            </a:r>
            <a:r>
              <a:rPr lang="en-HK" dirty="0"/>
              <a:t>associated with proficiency development (You &amp; Chan, 2015; Nitta &amp; Baba, 2015). </a:t>
            </a:r>
            <a:endParaRPr lang="en-HK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Ought</a:t>
            </a:r>
            <a:r>
              <a:rPr lang="en-US" dirty="0"/>
              <a:t>-to L2 self </a:t>
            </a:r>
            <a:r>
              <a:rPr lang="en-US" dirty="0" smtClean="0"/>
              <a:t>receives </a:t>
            </a:r>
            <a:r>
              <a:rPr lang="en-US" dirty="0"/>
              <a:t>less </a:t>
            </a:r>
            <a:r>
              <a:rPr lang="en-US" dirty="0" smtClean="0"/>
              <a:t>attention </a:t>
            </a:r>
            <a:r>
              <a:rPr lang="en-US" dirty="0"/>
              <a:t>(</a:t>
            </a:r>
            <a:r>
              <a:rPr lang="en-HK" dirty="0"/>
              <a:t>Csizér &amp; Lukács, 2010; </a:t>
            </a:r>
            <a:endParaRPr lang="en-HK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HK" dirty="0" smtClean="0"/>
              <a:t>Kormos </a:t>
            </a:r>
            <a:r>
              <a:rPr lang="en-HK" dirty="0"/>
              <a:t>&amp; Csizér, 2008; Lamb, 2012).  </a:t>
            </a:r>
          </a:p>
        </p:txBody>
      </p:sp>
      <p:pic>
        <p:nvPicPr>
          <p:cNvPr id="4" name="圖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2298" y="5293672"/>
            <a:ext cx="1391702" cy="1564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2118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LLM constructs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684" y="1600200"/>
            <a:ext cx="8648810" cy="491738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1700" b="1" i="1" dirty="0"/>
              <a:t>Integrative orientation</a:t>
            </a:r>
            <a:r>
              <a:rPr lang="en-US" sz="1700" i="1" dirty="0" smtClean="0"/>
              <a:t>-</a:t>
            </a:r>
            <a:r>
              <a:rPr lang="en-US" sz="1700" dirty="0" smtClean="0"/>
              <a:t> </a:t>
            </a:r>
            <a:r>
              <a:rPr lang="en-US" sz="1700" dirty="0"/>
              <a:t>disposition towards </a:t>
            </a:r>
            <a:r>
              <a:rPr lang="en-US" sz="1700" dirty="0" smtClean="0"/>
              <a:t>target </a:t>
            </a:r>
            <a:r>
              <a:rPr lang="en-US" sz="1700" dirty="0"/>
              <a:t>language speaking </a:t>
            </a:r>
            <a:r>
              <a:rPr lang="en-US" sz="1700" dirty="0" smtClean="0"/>
              <a:t>group; desire to communicate with them, to </a:t>
            </a:r>
            <a:r>
              <a:rPr lang="en-US" sz="1700" dirty="0"/>
              <a:t>understand and participate in their </a:t>
            </a:r>
            <a:r>
              <a:rPr lang="en-US" sz="1700" dirty="0" smtClean="0"/>
              <a:t>culture     </a:t>
            </a:r>
          </a:p>
          <a:p>
            <a:r>
              <a:rPr lang="en-US" sz="1700" b="1" i="1" dirty="0" smtClean="0"/>
              <a:t>Instrumental Orientation (Promotion)</a:t>
            </a:r>
            <a:r>
              <a:rPr lang="en-US" sz="1700" dirty="0" smtClean="0"/>
              <a:t>- potential pragmatic gains of language learning; extent to which students are driven by potential gains in terms of future career opportunities and their perceived social status.</a:t>
            </a:r>
            <a:endParaRPr lang="en-HK" sz="1700" dirty="0" smtClean="0"/>
          </a:p>
          <a:p>
            <a:r>
              <a:rPr lang="en-US" sz="1700" b="1" i="1" dirty="0" smtClean="0"/>
              <a:t>Instrumental </a:t>
            </a:r>
            <a:r>
              <a:rPr lang="en-US" sz="1700" b="1" i="1" dirty="0"/>
              <a:t>Orientation (Prevention</a:t>
            </a:r>
            <a:r>
              <a:rPr lang="en-US" sz="1700" i="1" dirty="0" smtClean="0"/>
              <a:t>)- </a:t>
            </a:r>
            <a:r>
              <a:rPr lang="en-US" sz="1700" dirty="0" smtClean="0"/>
              <a:t>extent </a:t>
            </a:r>
            <a:r>
              <a:rPr lang="en-US" sz="1700" dirty="0"/>
              <a:t>to which learners are driven in </a:t>
            </a:r>
            <a:r>
              <a:rPr lang="en-US" sz="1700" dirty="0" smtClean="0"/>
              <a:t>by fear </a:t>
            </a:r>
            <a:r>
              <a:rPr lang="en-US" sz="1700" dirty="0"/>
              <a:t>of </a:t>
            </a:r>
            <a:r>
              <a:rPr lang="en-US" sz="1700" dirty="0" smtClean="0"/>
              <a:t>failure </a:t>
            </a:r>
            <a:r>
              <a:rPr lang="en-US" sz="1700" dirty="0"/>
              <a:t>or being perceived to </a:t>
            </a:r>
            <a:r>
              <a:rPr lang="en-US" sz="1700" dirty="0" smtClean="0"/>
              <a:t>fail; taps </a:t>
            </a:r>
            <a:r>
              <a:rPr lang="en-US" sz="1700" dirty="0"/>
              <a:t>into the concept of saving face </a:t>
            </a:r>
            <a:r>
              <a:rPr lang="en-US" sz="1700" dirty="0" smtClean="0"/>
              <a:t>and </a:t>
            </a:r>
            <a:r>
              <a:rPr lang="en-US" sz="1700" dirty="0"/>
              <a:t>preservation of self-esteem</a:t>
            </a:r>
            <a:r>
              <a:rPr lang="en-US" sz="1700" dirty="0" smtClean="0"/>
              <a:t>.</a:t>
            </a:r>
            <a:endParaRPr lang="en-HK" sz="1700" dirty="0"/>
          </a:p>
          <a:p>
            <a:r>
              <a:rPr lang="en-US" sz="1700" b="1" i="1" dirty="0"/>
              <a:t>Ideal L2 Self</a:t>
            </a:r>
            <a:r>
              <a:rPr lang="en-US" sz="1700" i="1" dirty="0"/>
              <a:t>- </a:t>
            </a:r>
            <a:r>
              <a:rPr lang="en-US" sz="1700" dirty="0" smtClean="0"/>
              <a:t>extent </a:t>
            </a:r>
            <a:r>
              <a:rPr lang="en-US" sz="1700" dirty="0"/>
              <a:t>to which language learning or second language use play a part in the ideal self the participant projects for their </a:t>
            </a:r>
            <a:r>
              <a:rPr lang="en-US" sz="1700" dirty="0" smtClean="0"/>
              <a:t>future; based on what </a:t>
            </a:r>
            <a:r>
              <a:rPr lang="en-US" sz="1700" dirty="0"/>
              <a:t>learner imagines they will </a:t>
            </a:r>
            <a:r>
              <a:rPr lang="en-US" sz="1700" dirty="0" smtClean="0"/>
              <a:t>do/be in the future in </a:t>
            </a:r>
            <a:r>
              <a:rPr lang="en-US" sz="1700" dirty="0"/>
              <a:t>terms of the job they will have and the kind of social circle in which they will move</a:t>
            </a:r>
            <a:r>
              <a:rPr lang="en-US" sz="1700" dirty="0" smtClean="0"/>
              <a:t>.</a:t>
            </a:r>
            <a:endParaRPr lang="en-HK" sz="1700" dirty="0"/>
          </a:p>
          <a:p>
            <a:pPr>
              <a:spcBef>
                <a:spcPts val="0"/>
              </a:spcBef>
            </a:pPr>
            <a:endParaRPr lang="en-US" sz="1700" b="1" i="1" dirty="0" smtClean="0"/>
          </a:p>
          <a:p>
            <a:pPr>
              <a:spcBef>
                <a:spcPts val="0"/>
              </a:spcBef>
            </a:pPr>
            <a:r>
              <a:rPr lang="en-US" sz="1700" b="1" i="1" dirty="0" smtClean="0"/>
              <a:t>Ought</a:t>
            </a:r>
            <a:r>
              <a:rPr lang="en-US" sz="1700" b="1" i="1" dirty="0"/>
              <a:t>-to L2 sel</a:t>
            </a:r>
            <a:r>
              <a:rPr lang="en-US" sz="1700" i="1" dirty="0"/>
              <a:t>f- </a:t>
            </a:r>
            <a:r>
              <a:rPr lang="en-US" sz="1700" dirty="0" smtClean="0"/>
              <a:t>who the learner believes others expect the to be; significance of perceptions of others in </a:t>
            </a:r>
            <a:r>
              <a:rPr lang="en-US" sz="1700" dirty="0"/>
              <a:t>society and those they respect</a:t>
            </a:r>
            <a:r>
              <a:rPr lang="en-US" sz="1700" dirty="0" smtClean="0"/>
              <a:t>.</a:t>
            </a:r>
            <a:endParaRPr lang="en-HK" sz="1700" dirty="0"/>
          </a:p>
          <a:p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16387636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856772"/>
            <a:ext cx="7556313" cy="5269391"/>
          </a:xfrm>
        </p:spPr>
        <p:txBody>
          <a:bodyPr>
            <a:normAutofit/>
          </a:bodyPr>
          <a:lstStyle/>
          <a:p>
            <a:r>
              <a:rPr lang="en-US" b="1" i="1" dirty="0"/>
              <a:t>Family influence</a:t>
            </a:r>
            <a:r>
              <a:rPr lang="en-US" i="1" dirty="0" smtClean="0"/>
              <a:t>- </a:t>
            </a:r>
            <a:r>
              <a:rPr lang="en-US" dirty="0" smtClean="0"/>
              <a:t>role </a:t>
            </a:r>
            <a:r>
              <a:rPr lang="en-US" dirty="0"/>
              <a:t>of parental </a:t>
            </a:r>
            <a:r>
              <a:rPr lang="en-US" dirty="0" smtClean="0"/>
              <a:t>encouragement-adapted to reflect role family is </a:t>
            </a:r>
            <a:r>
              <a:rPr lang="en-US" dirty="0"/>
              <a:t>seen to play </a:t>
            </a:r>
            <a:r>
              <a:rPr lang="en-US" dirty="0" smtClean="0"/>
              <a:t>in Hong Kong society. </a:t>
            </a:r>
          </a:p>
          <a:p>
            <a:r>
              <a:rPr lang="en-US" b="1" i="1" dirty="0" smtClean="0"/>
              <a:t>Attitudes </a:t>
            </a:r>
            <a:r>
              <a:rPr lang="en-US" b="1" i="1" dirty="0"/>
              <a:t>towards learning </a:t>
            </a:r>
            <a:r>
              <a:rPr lang="en-US" b="1" i="1" dirty="0" smtClean="0"/>
              <a:t>English</a:t>
            </a:r>
            <a:r>
              <a:rPr lang="en-US" i="1" dirty="0" smtClean="0"/>
              <a:t>- </a:t>
            </a:r>
            <a:r>
              <a:rPr lang="en-US" dirty="0" smtClean="0"/>
              <a:t>learner’s </a:t>
            </a:r>
            <a:r>
              <a:rPr lang="en-US" dirty="0"/>
              <a:t>attitudes towards </a:t>
            </a:r>
            <a:r>
              <a:rPr lang="en-US" dirty="0" smtClean="0"/>
              <a:t>learning </a:t>
            </a:r>
            <a:r>
              <a:rPr lang="en-US" dirty="0"/>
              <a:t>situation </a:t>
            </a:r>
            <a:r>
              <a:rPr lang="en-US" dirty="0" smtClean="0"/>
              <a:t>(Gardner, 2004; </a:t>
            </a:r>
            <a:r>
              <a:rPr lang="en-US" dirty="0" err="1" smtClean="0"/>
              <a:t>Dörnyei</a:t>
            </a:r>
            <a:r>
              <a:rPr lang="en-US" dirty="0" smtClean="0"/>
              <a:t>, 2010); participants</a:t>
            </a:r>
            <a:r>
              <a:rPr lang="en-US" dirty="0"/>
              <a:t>’ interest in learning English </a:t>
            </a:r>
            <a:r>
              <a:rPr lang="en-US" dirty="0" smtClean="0"/>
              <a:t>and </a:t>
            </a:r>
            <a:r>
              <a:rPr lang="en-US" dirty="0"/>
              <a:t>perceptions </a:t>
            </a:r>
            <a:r>
              <a:rPr lang="en-US" dirty="0" err="1" smtClean="0"/>
              <a:t>oftheir</a:t>
            </a:r>
            <a:r>
              <a:rPr lang="en-US" dirty="0" smtClean="0"/>
              <a:t> </a:t>
            </a:r>
            <a:r>
              <a:rPr lang="en-US" dirty="0"/>
              <a:t>English classes. </a:t>
            </a:r>
            <a:endParaRPr lang="en-HK" dirty="0"/>
          </a:p>
          <a:p>
            <a:r>
              <a:rPr lang="en-US" b="1" i="1" dirty="0"/>
              <a:t>Required </a:t>
            </a:r>
            <a:r>
              <a:rPr lang="en-US" b="1" i="1" dirty="0" smtClean="0"/>
              <a:t>Orientation</a:t>
            </a:r>
            <a:r>
              <a:rPr lang="en-US" i="1" dirty="0" smtClean="0"/>
              <a:t>- </a:t>
            </a:r>
            <a:r>
              <a:rPr lang="en-US" dirty="0" smtClean="0"/>
              <a:t>Chen</a:t>
            </a:r>
            <a:r>
              <a:rPr lang="en-US" dirty="0"/>
              <a:t>, Warden and </a:t>
            </a:r>
            <a:r>
              <a:rPr lang="en-US" dirty="0" smtClean="0"/>
              <a:t>Chang’s </a:t>
            </a:r>
            <a:r>
              <a:rPr lang="en-US" dirty="0"/>
              <a:t>(2005</a:t>
            </a:r>
            <a:r>
              <a:rPr lang="en-US" dirty="0" smtClean="0"/>
              <a:t>)</a:t>
            </a:r>
            <a:r>
              <a:rPr lang="en-US" dirty="0"/>
              <a:t> </a:t>
            </a:r>
            <a:r>
              <a:rPr lang="en-US" dirty="0" smtClean="0"/>
              <a:t>proposed construct </a:t>
            </a:r>
            <a:r>
              <a:rPr lang="en-US" dirty="0"/>
              <a:t>for tapping into Confucian-heritage learners’ </a:t>
            </a:r>
            <a:r>
              <a:rPr lang="en-US" dirty="0" smtClean="0"/>
              <a:t>motivation; </a:t>
            </a:r>
            <a:r>
              <a:rPr lang="en-US" dirty="0"/>
              <a:t>need to fulfill certain requirements in order to pass required classes.</a:t>
            </a:r>
            <a:endParaRPr lang="en-HK" dirty="0"/>
          </a:p>
          <a:p>
            <a:r>
              <a:rPr lang="en-US" b="1" i="1" dirty="0"/>
              <a:t>Cultural Interest</a:t>
            </a:r>
            <a:r>
              <a:rPr lang="en-US" i="1" dirty="0"/>
              <a:t>- </a:t>
            </a:r>
            <a:r>
              <a:rPr lang="en-US" dirty="0" smtClean="0"/>
              <a:t>participants</a:t>
            </a:r>
            <a:r>
              <a:rPr lang="en-US" dirty="0"/>
              <a:t>’ interest in English language </a:t>
            </a:r>
            <a:r>
              <a:rPr lang="en-US" dirty="0" smtClean="0"/>
              <a:t>music, television, etc., as </a:t>
            </a:r>
            <a:r>
              <a:rPr lang="en-US" dirty="0"/>
              <a:t>driver for their language learning. </a:t>
            </a:r>
            <a:r>
              <a:rPr lang="en-US" dirty="0" smtClean="0"/>
              <a:t>Relevant to Hong Kong learners who readily access English medium entertainment media. </a:t>
            </a:r>
            <a:endParaRPr lang="en-US" dirty="0"/>
          </a:p>
        </p:txBody>
      </p:sp>
      <p:pic>
        <p:nvPicPr>
          <p:cNvPr id="4" name="圖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4404" y="5397202"/>
            <a:ext cx="1299595" cy="1460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8805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Theoretical transferability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90876"/>
            <a:ext cx="7765145" cy="502587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 independent </a:t>
            </a:r>
            <a:r>
              <a:rPr lang="en-US" dirty="0"/>
              <a:t>cultures, </a:t>
            </a:r>
            <a:r>
              <a:rPr lang="en-US" dirty="0" smtClean="0"/>
              <a:t>e.g. US, </a:t>
            </a:r>
            <a:r>
              <a:rPr lang="en-US" dirty="0"/>
              <a:t>extrinsic motivation leads to lower academic achievement (</a:t>
            </a:r>
            <a:r>
              <a:rPr lang="en-US" dirty="0" err="1"/>
              <a:t>Deci</a:t>
            </a:r>
            <a:r>
              <a:rPr lang="en-US" dirty="0"/>
              <a:t> &amp; Ryan, 2002; Ginsburg &amp; </a:t>
            </a:r>
            <a:r>
              <a:rPr lang="en-US" dirty="0" smtClean="0"/>
              <a:t>Bronstein</a:t>
            </a:r>
            <a:r>
              <a:rPr lang="en-US" dirty="0"/>
              <a:t>, 1993</a:t>
            </a:r>
            <a:r>
              <a:rPr lang="en-US" dirty="0" smtClean="0"/>
              <a:t>); not so in </a:t>
            </a:r>
            <a:r>
              <a:rPr lang="en-US" dirty="0"/>
              <a:t>interdependent societies </a:t>
            </a:r>
            <a:r>
              <a:rPr lang="en-US" dirty="0" smtClean="0"/>
              <a:t>e.g. Taiwan </a:t>
            </a:r>
            <a:r>
              <a:rPr lang="en-US" dirty="0"/>
              <a:t>(</a:t>
            </a:r>
            <a:r>
              <a:rPr lang="en-US" dirty="0" err="1"/>
              <a:t>d’Ailly</a:t>
            </a:r>
            <a:r>
              <a:rPr lang="en-US" dirty="0"/>
              <a:t>, 2003). </a:t>
            </a:r>
          </a:p>
          <a:p>
            <a:r>
              <a:rPr lang="en-US" dirty="0" smtClean="0"/>
              <a:t>LLM </a:t>
            </a:r>
            <a:r>
              <a:rPr lang="en-US" dirty="0"/>
              <a:t>research in CHC contexts has generated different results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Warden </a:t>
            </a:r>
            <a:r>
              <a:rPr lang="en-US" dirty="0"/>
              <a:t>and Lin (2000</a:t>
            </a:r>
            <a:r>
              <a:rPr lang="en-US" dirty="0" smtClean="0"/>
              <a:t>): Taiwanese learners </a:t>
            </a:r>
            <a:r>
              <a:rPr lang="en-US" dirty="0"/>
              <a:t>of </a:t>
            </a:r>
            <a:r>
              <a:rPr lang="en-US" dirty="0" smtClean="0"/>
              <a:t>English were </a:t>
            </a:r>
            <a:r>
              <a:rPr lang="en-US" dirty="0"/>
              <a:t>highly instrumentally motivated. </a:t>
            </a:r>
            <a:endParaRPr lang="en-US" dirty="0" smtClean="0"/>
          </a:p>
          <a:p>
            <a:r>
              <a:rPr lang="en-US" dirty="0" smtClean="0"/>
              <a:t>Chen</a:t>
            </a:r>
            <a:r>
              <a:rPr lang="en-US" dirty="0"/>
              <a:t>, Warden and Chang (2005</a:t>
            </a:r>
            <a:r>
              <a:rPr lang="en-US" dirty="0" smtClean="0"/>
              <a:t>):  little </a:t>
            </a:r>
            <a:r>
              <a:rPr lang="en-US" dirty="0"/>
              <a:t>evidence to support a significant role of an integrative </a:t>
            </a:r>
            <a:r>
              <a:rPr lang="en-US" dirty="0" smtClean="0"/>
              <a:t>motive or </a:t>
            </a:r>
            <a:r>
              <a:rPr lang="en-US" dirty="0"/>
              <a:t>the ideal L2 self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new </a:t>
            </a:r>
            <a:r>
              <a:rPr lang="en-US" dirty="0"/>
              <a:t>construct </a:t>
            </a:r>
            <a:r>
              <a:rPr lang="en-US" dirty="0" smtClean="0"/>
              <a:t>termed </a:t>
            </a:r>
            <a:r>
              <a:rPr lang="en-US" i="1" dirty="0"/>
              <a:t>required motivation </a:t>
            </a:r>
            <a:r>
              <a:rPr lang="en-US" dirty="0"/>
              <a:t>or the </a:t>
            </a:r>
            <a:r>
              <a:rPr lang="en-US" dirty="0" smtClean="0"/>
              <a:t>	</a:t>
            </a:r>
            <a:r>
              <a:rPr lang="en-US" i="1" dirty="0" smtClean="0"/>
              <a:t>Chinese imperative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HK" dirty="0"/>
          </a:p>
          <a:p>
            <a:pPr marL="0" indent="0">
              <a:spcBef>
                <a:spcPts val="0"/>
              </a:spcBef>
              <a:buNone/>
            </a:pPr>
            <a:r>
              <a:rPr lang="en-HK" dirty="0" smtClean="0">
                <a:sym typeface="Wingdings"/>
              </a:rPr>
              <a:t> </a:t>
            </a:r>
            <a:r>
              <a:rPr lang="en-US" dirty="0" smtClean="0"/>
              <a:t>Motivational </a:t>
            </a:r>
            <a:r>
              <a:rPr lang="en-US" dirty="0"/>
              <a:t>constructs may apply differently across 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 sociocultural </a:t>
            </a:r>
            <a:r>
              <a:rPr lang="en-US" dirty="0"/>
              <a:t>settings.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圖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9904" y="5246020"/>
            <a:ext cx="1434096" cy="1611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6312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West &amp; East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526" y="1331056"/>
            <a:ext cx="8220189" cy="5230249"/>
          </a:xfrm>
        </p:spPr>
        <p:txBody>
          <a:bodyPr>
            <a:normAutofit lnSpcReduction="10000"/>
          </a:bodyPr>
          <a:lstStyle/>
          <a:p>
            <a:pPr marL="0" indent="0" fontAlgn="base">
              <a:spcBef>
                <a:spcPts val="0"/>
              </a:spcBef>
              <a:buNone/>
            </a:pPr>
            <a:r>
              <a:rPr lang="en-US" b="1" dirty="0"/>
              <a:t>W: </a:t>
            </a:r>
          </a:p>
          <a:p>
            <a:pPr fontAlgn="base">
              <a:spcBef>
                <a:spcPts val="0"/>
              </a:spcBef>
            </a:pPr>
            <a:r>
              <a:rPr lang="en-US" dirty="0"/>
              <a:t>Intrinsic motivation typically correlates positively with academic success</a:t>
            </a:r>
          </a:p>
          <a:p>
            <a:pPr fontAlgn="base"/>
            <a:r>
              <a:rPr lang="en-US" dirty="0"/>
              <a:t>Extrinsic motivation relates negatively to academic attainment (</a:t>
            </a:r>
            <a:r>
              <a:rPr lang="en-US" dirty="0" err="1"/>
              <a:t>Lepper</a:t>
            </a:r>
            <a:r>
              <a:rPr lang="en-US" dirty="0"/>
              <a:t> et al., 2005); </a:t>
            </a:r>
          </a:p>
          <a:p>
            <a:pPr lvl="1" fontAlgn="base"/>
            <a:r>
              <a:rPr lang="en-US" dirty="0"/>
              <a:t>undermines intrinsic motivation (</a:t>
            </a:r>
            <a:r>
              <a:rPr lang="en-US" dirty="0" err="1"/>
              <a:t>Deci</a:t>
            </a:r>
            <a:r>
              <a:rPr lang="en-US" dirty="0"/>
              <a:t>, </a:t>
            </a:r>
            <a:r>
              <a:rPr lang="en-US" dirty="0" err="1"/>
              <a:t>Koestner</a:t>
            </a:r>
            <a:r>
              <a:rPr lang="en-US" dirty="0"/>
              <a:t> and Ryan, 1999);</a:t>
            </a:r>
          </a:p>
          <a:p>
            <a:pPr lvl="1" fontAlgn="base"/>
            <a:r>
              <a:rPr lang="en-US" dirty="0"/>
              <a:t>association between adaptive </a:t>
            </a:r>
            <a:r>
              <a:rPr lang="en-US" dirty="0" err="1"/>
              <a:t>behaviours</a:t>
            </a:r>
            <a:r>
              <a:rPr lang="en-US" dirty="0"/>
              <a:t> such as task involvement/ challenge seeking and deep processing of course materials (Ames &amp; Archer, 1988) </a:t>
            </a:r>
          </a:p>
          <a:p>
            <a:pPr lvl="1" fontAlgn="base"/>
            <a:r>
              <a:rPr lang="en-US" dirty="0"/>
              <a:t>association between performance goals and maladaptive learning strategies like challenge avoidance or surface level processing (Elliott &amp; </a:t>
            </a:r>
            <a:r>
              <a:rPr lang="en-US" dirty="0" err="1"/>
              <a:t>Dweck</a:t>
            </a:r>
            <a:r>
              <a:rPr lang="en-US" dirty="0"/>
              <a:t>, 1988). </a:t>
            </a:r>
            <a:endParaRPr lang="en-US" dirty="0" smtClean="0"/>
          </a:p>
          <a:p>
            <a:pPr marL="228600" lvl="1" indent="0" fontAlgn="base">
              <a:buNone/>
            </a:pPr>
            <a:endParaRPr lang="en-US" dirty="0"/>
          </a:p>
          <a:p>
            <a:pPr marL="0" indent="0" fontAlgn="base">
              <a:spcBef>
                <a:spcPts val="0"/>
              </a:spcBef>
              <a:buNone/>
            </a:pPr>
            <a:r>
              <a:rPr lang="en-US" b="1" dirty="0"/>
              <a:t>E: </a:t>
            </a:r>
          </a:p>
          <a:p>
            <a:pPr fontAlgn="base">
              <a:spcBef>
                <a:spcPts val="0"/>
              </a:spcBef>
            </a:pPr>
            <a:r>
              <a:rPr lang="en-US" dirty="0"/>
              <a:t>Extrinsic motivation leads to positive learner outcomes </a:t>
            </a:r>
            <a:endParaRPr lang="en-US" dirty="0" smtClean="0"/>
          </a:p>
          <a:p>
            <a:pPr marL="0" indent="0" fontAlgn="base">
              <a:spcBef>
                <a:spcPts val="0"/>
              </a:spcBef>
              <a:buNone/>
            </a:pPr>
            <a:r>
              <a:rPr lang="en-US" dirty="0" smtClean="0"/>
              <a:t>   (</a:t>
            </a:r>
            <a:r>
              <a:rPr lang="en-US" dirty="0"/>
              <a:t>Watkins, </a:t>
            </a:r>
            <a:r>
              <a:rPr lang="en-US" dirty="0" err="1"/>
              <a:t>McInerney</a:t>
            </a:r>
            <a:r>
              <a:rPr lang="en-US" dirty="0"/>
              <a:t> &amp; Lee, 2002).</a:t>
            </a:r>
          </a:p>
          <a:p>
            <a:pPr fontAlgn="base"/>
            <a:endParaRPr lang="en-US" dirty="0"/>
          </a:p>
          <a:p>
            <a:endParaRPr lang="en-US" dirty="0"/>
          </a:p>
        </p:txBody>
      </p:sp>
      <p:pic>
        <p:nvPicPr>
          <p:cNvPr id="4" name="圖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4202" y="5217129"/>
            <a:ext cx="1459798" cy="1640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1115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612" y="703778"/>
            <a:ext cx="8201103" cy="58903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W:</a:t>
            </a:r>
          </a:p>
          <a:p>
            <a:r>
              <a:rPr lang="en-US" dirty="0" smtClean="0"/>
              <a:t>Social </a:t>
            </a:r>
            <a:r>
              <a:rPr lang="en-US" dirty="0"/>
              <a:t>goals </a:t>
            </a:r>
            <a:r>
              <a:rPr lang="en-US" dirty="0" smtClean="0"/>
              <a:t>have </a:t>
            </a:r>
            <a:r>
              <a:rPr lang="en-US" dirty="0"/>
              <a:t>a short-circuiting effect on intellectual engagement, leading to effort avoidance (</a:t>
            </a:r>
            <a:r>
              <a:rPr lang="en-US" dirty="0" err="1"/>
              <a:t>Pintrich</a:t>
            </a:r>
            <a:r>
              <a:rPr lang="en-US" dirty="0"/>
              <a:t>, Marx &amp; Boyle, 1993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b="1" dirty="0" smtClean="0"/>
              <a:t>E: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Role of social goals less clear and </a:t>
            </a:r>
            <a:r>
              <a:rPr lang="en-US" dirty="0"/>
              <a:t>considerably less </a:t>
            </a:r>
            <a:r>
              <a:rPr lang="en-US" dirty="0" smtClean="0"/>
              <a:t>researched (greater focus on </a:t>
            </a:r>
            <a:r>
              <a:rPr lang="en-US" dirty="0"/>
              <a:t>relative effects of mastery and performance </a:t>
            </a:r>
            <a:r>
              <a:rPr lang="en-US" dirty="0" smtClean="0"/>
              <a:t>goals).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Use of the </a:t>
            </a:r>
            <a:r>
              <a:rPr lang="en-US" dirty="0"/>
              <a:t>Inventory of School Motivation </a:t>
            </a:r>
            <a:r>
              <a:rPr lang="en-US" dirty="0" smtClean="0"/>
              <a:t>in </a:t>
            </a:r>
            <a:r>
              <a:rPr lang="en-US" dirty="0"/>
              <a:t>a Chinese </a:t>
            </a:r>
            <a:r>
              <a:rPr lang="en-US" dirty="0" smtClean="0"/>
              <a:t>context required a more explicit </a:t>
            </a:r>
            <a:r>
              <a:rPr lang="en-US" dirty="0"/>
              <a:t>focus on social goals</a:t>
            </a:r>
            <a:r>
              <a:rPr lang="en-US" dirty="0" smtClean="0"/>
              <a:t>.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Among Chinese </a:t>
            </a:r>
            <a:r>
              <a:rPr lang="en-US" dirty="0"/>
              <a:t>participants, extrinsic goals positively related to self-concept, while the same tool used in western contexts </a:t>
            </a:r>
            <a:r>
              <a:rPr lang="en-US" dirty="0" smtClean="0"/>
              <a:t>has </a:t>
            </a:r>
            <a:r>
              <a:rPr lang="en-US" dirty="0"/>
              <a:t>shown extrinsic motivation relating strongly with </a:t>
            </a:r>
            <a:r>
              <a:rPr lang="en-US" dirty="0" smtClean="0"/>
              <a:t>negative outcomes (King </a:t>
            </a:r>
            <a:r>
              <a:rPr lang="en-US" dirty="0"/>
              <a:t>&amp; </a:t>
            </a:r>
            <a:r>
              <a:rPr lang="en-US" dirty="0" smtClean="0"/>
              <a:t>Watkins, 2013</a:t>
            </a:r>
            <a:r>
              <a:rPr lang="en-US" dirty="0"/>
              <a:t>)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圖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1484" y="5247797"/>
            <a:ext cx="1432515" cy="1610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6643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856772"/>
            <a:ext cx="7556313" cy="5269391"/>
          </a:xfrm>
        </p:spPr>
        <p:txBody>
          <a:bodyPr>
            <a:normAutofit/>
          </a:bodyPr>
          <a:lstStyle/>
          <a:p>
            <a:r>
              <a:rPr lang="en-US" dirty="0"/>
              <a:t>Comparative study of Anglo-American and Asian-American children suggests self-made choices were more motivating for Anglo-American children, while choices made by in-group others (e.g. mothers/classmates) were more motivating for Asian-American children (</a:t>
            </a:r>
            <a:r>
              <a:rPr lang="en-US" dirty="0" err="1"/>
              <a:t>Iyengar</a:t>
            </a:r>
            <a:r>
              <a:rPr lang="en-US" dirty="0"/>
              <a:t> &amp; </a:t>
            </a:r>
            <a:r>
              <a:rPr lang="en-US" dirty="0" err="1"/>
              <a:t>Lepper</a:t>
            </a:r>
            <a:r>
              <a:rPr lang="en-US" dirty="0"/>
              <a:t>, 1999).</a:t>
            </a:r>
          </a:p>
          <a:p>
            <a:r>
              <a:rPr lang="en-US" dirty="0"/>
              <a:t>Interpretations based on differences in self-construal: interdependent self-construal considers the individual as part of an encompassing social relationship. Therefore, those in close social relationships are not outside of the self-system, but are integral to one’s identity (Markus &amp; </a:t>
            </a:r>
            <a:r>
              <a:rPr lang="en-US" dirty="0" err="1"/>
              <a:t>Kitayama</a:t>
            </a:r>
            <a:r>
              <a:rPr lang="en-US" dirty="0"/>
              <a:t>, 1991). </a:t>
            </a:r>
          </a:p>
          <a:p>
            <a:r>
              <a:rPr lang="en-US" dirty="0" smtClean="0"/>
              <a:t>Goals </a:t>
            </a:r>
            <a:r>
              <a:rPr lang="en-US" dirty="0"/>
              <a:t>are intrinsically tied to culture and context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need to </a:t>
            </a:r>
            <a:r>
              <a:rPr lang="en-US" dirty="0" smtClean="0"/>
              <a:t>understand of </a:t>
            </a:r>
            <a:r>
              <a:rPr lang="en-US" dirty="0"/>
              <a:t>the goal orientations of </a:t>
            </a:r>
            <a:r>
              <a:rPr lang="en-US" dirty="0" smtClean="0"/>
              <a:t>language learners across </a:t>
            </a:r>
            <a:r>
              <a:rPr lang="en-US" dirty="0"/>
              <a:t>diverse cultural </a:t>
            </a:r>
            <a:r>
              <a:rPr lang="en-US" dirty="0" smtClean="0"/>
              <a:t>settings (</a:t>
            </a:r>
            <a:r>
              <a:rPr lang="en-US" dirty="0" err="1" smtClean="0"/>
              <a:t>Wentzel</a:t>
            </a:r>
            <a:r>
              <a:rPr lang="en-US" dirty="0" smtClean="0"/>
              <a:t>, 2000</a:t>
            </a:r>
            <a:r>
              <a:rPr lang="en-US" dirty="0"/>
              <a:t>) </a:t>
            </a:r>
            <a:r>
              <a:rPr lang="en-US" dirty="0" smtClean="0"/>
              <a:t>.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圖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5868" y="5308926"/>
            <a:ext cx="1378131" cy="1549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3700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164104"/>
            <a:ext cx="7556313" cy="4962060"/>
          </a:xfrm>
        </p:spPr>
        <p:txBody>
          <a:bodyPr>
            <a:normAutofit/>
          </a:bodyPr>
          <a:lstStyle/>
          <a:p>
            <a:r>
              <a:rPr lang="en-US" sz="2400" dirty="0"/>
              <a:t>Research on </a:t>
            </a:r>
            <a:r>
              <a:rPr lang="en-US" sz="2400" dirty="0" smtClean="0"/>
              <a:t>LLM needs </a:t>
            </a:r>
            <a:r>
              <a:rPr lang="en-US" sz="2400" dirty="0"/>
              <a:t>to consider the role of </a:t>
            </a:r>
            <a:r>
              <a:rPr lang="en-US" sz="2400" dirty="0" smtClean="0"/>
              <a:t>culture </a:t>
            </a:r>
            <a:r>
              <a:rPr lang="en-US" sz="2400" dirty="0"/>
              <a:t>processes in learners’ motivated language </a:t>
            </a:r>
            <a:r>
              <a:rPr lang="en-US" sz="2400" dirty="0" smtClean="0"/>
              <a:t>learning</a:t>
            </a:r>
            <a:r>
              <a:rPr lang="en-US" sz="2400" dirty="0"/>
              <a:t> </a:t>
            </a:r>
            <a:r>
              <a:rPr lang="en-US" sz="2400" dirty="0" smtClean="0"/>
              <a:t>(</a:t>
            </a:r>
            <a:r>
              <a:rPr lang="en-US" sz="2400" dirty="0" err="1"/>
              <a:t>Volet</a:t>
            </a:r>
            <a:r>
              <a:rPr lang="en-US" sz="2400" dirty="0"/>
              <a:t> &amp; </a:t>
            </a:r>
            <a:r>
              <a:rPr lang="en-US" sz="2400" dirty="0" err="1"/>
              <a:t>Järvelä</a:t>
            </a:r>
            <a:r>
              <a:rPr lang="en-US" sz="2400" dirty="0"/>
              <a:t>, 2001; </a:t>
            </a:r>
            <a:r>
              <a:rPr lang="en-US" sz="2400" dirty="0" err="1"/>
              <a:t>Bernaus</a:t>
            </a:r>
            <a:r>
              <a:rPr lang="en-US" sz="2400" dirty="0"/>
              <a:t> &amp; Gardner; 2008; Wang, 2008).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>
                <a:sym typeface="Wingdings"/>
              </a:rPr>
              <a:t> </a:t>
            </a:r>
            <a:r>
              <a:rPr lang="en-US" sz="2400" dirty="0"/>
              <a:t>theorization of LLM needs to better </a:t>
            </a:r>
            <a:r>
              <a:rPr lang="en-US" sz="2400" dirty="0" smtClean="0"/>
              <a:t>	account </a:t>
            </a:r>
            <a:r>
              <a:rPr lang="en-US" sz="2400" dirty="0"/>
              <a:t>for </a:t>
            </a:r>
            <a:r>
              <a:rPr lang="en-US" sz="2400" dirty="0" smtClean="0"/>
              <a:t>culture and </a:t>
            </a:r>
            <a:r>
              <a:rPr lang="en-US" sz="2400" dirty="0"/>
              <a:t>context.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>
                <a:sym typeface="Wingdings"/>
              </a:rPr>
              <a:t> s</a:t>
            </a:r>
            <a:r>
              <a:rPr lang="en-US" sz="2400" dirty="0"/>
              <a:t>ignificance of cultural difference in shaping </a:t>
            </a:r>
            <a:r>
              <a:rPr lang="en-US" sz="2400" dirty="0" smtClean="0"/>
              <a:t>	motivation has </a:t>
            </a:r>
            <a:r>
              <a:rPr lang="en-US" sz="2400" dirty="0"/>
              <a:t>attracted attention.</a:t>
            </a:r>
          </a:p>
          <a:p>
            <a:endParaRPr lang="en-US" dirty="0"/>
          </a:p>
        </p:txBody>
      </p:sp>
      <p:pic>
        <p:nvPicPr>
          <p:cNvPr id="4" name="圖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3672" y="4856841"/>
            <a:ext cx="1780328" cy="2001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3570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00200"/>
            <a:ext cx="7556313" cy="4144963"/>
          </a:xfrm>
        </p:spPr>
        <p:txBody>
          <a:bodyPr/>
          <a:lstStyle/>
          <a:p>
            <a:pPr lvl="0"/>
            <a:r>
              <a:rPr lang="en-US" dirty="0"/>
              <a:t>What is the nature of the relationship between </a:t>
            </a:r>
            <a:r>
              <a:rPr lang="en-US" dirty="0" err="1"/>
              <a:t>MoI</a:t>
            </a:r>
            <a:r>
              <a:rPr lang="en-US" dirty="0"/>
              <a:t> and language learning motivation</a:t>
            </a:r>
            <a:r>
              <a:rPr lang="en-US" dirty="0" smtClean="0"/>
              <a:t>?</a:t>
            </a:r>
            <a:r>
              <a:rPr lang="en-US" dirty="0"/>
              <a:t> </a:t>
            </a:r>
            <a:endParaRPr lang="en-US" dirty="0" smtClean="0"/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sz="2000" dirty="0" smtClean="0"/>
              <a:t>What </a:t>
            </a:r>
            <a:r>
              <a:rPr lang="en-US" sz="2000" dirty="0"/>
              <a:t>is the nature of Hong Kong secondary school English learners’ LLM</a:t>
            </a:r>
            <a:r>
              <a:rPr lang="en-US" sz="2000" dirty="0" smtClean="0"/>
              <a:t>?</a:t>
            </a:r>
          </a:p>
          <a:p>
            <a:pPr marL="0" lvl="0" indent="0">
              <a:buNone/>
            </a:pPr>
            <a:endParaRPr lang="en-US" sz="2000" dirty="0" smtClean="0"/>
          </a:p>
          <a:p>
            <a:pPr lvl="0"/>
            <a:r>
              <a:rPr lang="en-US" sz="2000" dirty="0" smtClean="0"/>
              <a:t>To </a:t>
            </a:r>
            <a:r>
              <a:rPr lang="en-US" sz="2000" dirty="0"/>
              <a:t>what extent does the LLM of Hong Kong secondary school English learners reflect existing LLM frameworks?</a:t>
            </a:r>
            <a:endParaRPr lang="en-HK" sz="2000" dirty="0"/>
          </a:p>
          <a:p>
            <a:endParaRPr lang="en-US" dirty="0"/>
          </a:p>
        </p:txBody>
      </p:sp>
      <p:pic>
        <p:nvPicPr>
          <p:cNvPr id="4" name="圖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680" y="5144605"/>
            <a:ext cx="1524319" cy="171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300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885" y="1453344"/>
            <a:ext cx="7950229" cy="4913915"/>
          </a:xfrm>
        </p:spPr>
        <p:txBody>
          <a:bodyPr>
            <a:normAutofit fontScale="92500"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Increasing </a:t>
            </a:r>
            <a:r>
              <a:rPr lang="en-US" dirty="0"/>
              <a:t>spread of educational models delivering content teaching through learners’ second </a:t>
            </a:r>
            <a:r>
              <a:rPr lang="en-US" dirty="0" smtClean="0"/>
              <a:t>language, e.g. Canadian </a:t>
            </a:r>
            <a:r>
              <a:rPr lang="en-US" dirty="0"/>
              <a:t>immersion </a:t>
            </a:r>
            <a:r>
              <a:rPr lang="en-US" dirty="0" smtClean="0"/>
              <a:t>programs, Content </a:t>
            </a:r>
            <a:r>
              <a:rPr lang="en-US" dirty="0"/>
              <a:t>and Language Integrated Learning (CLIL) in </a:t>
            </a:r>
            <a:r>
              <a:rPr lang="en-US" dirty="0" smtClean="0"/>
              <a:t>Europe, bilingual </a:t>
            </a:r>
            <a:r>
              <a:rPr lang="en-US" dirty="0"/>
              <a:t>programs in the United States. 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Content </a:t>
            </a:r>
            <a:r>
              <a:rPr lang="en-US" dirty="0"/>
              <a:t>subject knowledge in the medium of target </a:t>
            </a:r>
            <a:r>
              <a:rPr lang="en-US" dirty="0" smtClean="0"/>
              <a:t>languages</a:t>
            </a:r>
            <a:r>
              <a:rPr lang="en-US" dirty="0"/>
              <a:t> </a:t>
            </a:r>
            <a:r>
              <a:rPr lang="en-US" dirty="0" smtClean="0"/>
              <a:t>is </a:t>
            </a:r>
            <a:r>
              <a:rPr lang="en-US" dirty="0"/>
              <a:t>believed to facilitate their learning of both ‘subject knowledge and competencies as well as skills and </a:t>
            </a:r>
            <a:r>
              <a:rPr lang="en-US" dirty="0" smtClean="0"/>
              <a:t>competencies </a:t>
            </a:r>
            <a:r>
              <a:rPr lang="en-US" dirty="0"/>
              <a:t>in the foreign language’ (Georgiou 2012: 495)</a:t>
            </a:r>
            <a:r>
              <a:rPr lang="en-US" dirty="0" smtClean="0"/>
              <a:t>.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Assumptions that instruction in the target language medium creates a naturally motivating context that motivates language learners to use and learn target languages when learning subject content. 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Whether </a:t>
            </a:r>
            <a:r>
              <a:rPr lang="en-US" dirty="0"/>
              <a:t>and </a:t>
            </a:r>
            <a:r>
              <a:rPr lang="en-US" dirty="0" smtClean="0"/>
              <a:t>how </a:t>
            </a:r>
            <a:r>
              <a:rPr lang="en-US" dirty="0" err="1" smtClean="0"/>
              <a:t>MoI</a:t>
            </a:r>
            <a:r>
              <a:rPr lang="en-US" dirty="0" smtClean="0"/>
              <a:t> interacts with LLM is </a:t>
            </a:r>
            <a:r>
              <a:rPr lang="en-US" dirty="0"/>
              <a:t>a relatively  </a:t>
            </a:r>
            <a:r>
              <a:rPr lang="en-US" dirty="0" smtClean="0"/>
              <a:t>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under-explored </a:t>
            </a:r>
            <a:r>
              <a:rPr lang="en-US" dirty="0"/>
              <a:t>area. </a:t>
            </a:r>
            <a:endParaRPr lang="en-HK" dirty="0"/>
          </a:p>
        </p:txBody>
      </p:sp>
      <p:pic>
        <p:nvPicPr>
          <p:cNvPr id="4" name="圖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7878" y="5041415"/>
            <a:ext cx="1616122" cy="1816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356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Design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4451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69126"/>
            <a:ext cx="7556313" cy="4757037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en-US" sz="24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/>
              <a:t>Part 1 (Students):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1" dirty="0"/>
          </a:p>
          <a:p>
            <a:pPr>
              <a:spcBef>
                <a:spcPts val="0"/>
              </a:spcBef>
            </a:pPr>
            <a:r>
              <a:rPr lang="en-US" sz="2400" dirty="0" smtClean="0"/>
              <a:t>Understanding the relationship between </a:t>
            </a:r>
            <a:r>
              <a:rPr lang="en-US" sz="2400" dirty="0" err="1" smtClean="0"/>
              <a:t>MoI</a:t>
            </a:r>
            <a:r>
              <a:rPr lang="en-US" sz="2400" dirty="0" smtClean="0"/>
              <a:t>, LLM and language learning self-efficacy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Understanding the interplay between LLM, personality traits and coping strategies.</a:t>
            </a:r>
          </a:p>
          <a:p>
            <a:pPr>
              <a:spcBef>
                <a:spcPts val="0"/>
              </a:spcBef>
            </a:pP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 smtClean="0"/>
              <a:t>Survey and focus group interviews. </a:t>
            </a:r>
          </a:p>
          <a:p>
            <a:pPr>
              <a:spcBef>
                <a:spcPts val="0"/>
              </a:spcBef>
            </a:pP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 smtClean="0"/>
              <a:t>12 x focus groups (2 x EMI; 2 x CMI; 2x MMI)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</p:txBody>
      </p:sp>
      <p:pic>
        <p:nvPicPr>
          <p:cNvPr id="4" name="圖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1700" y="5079433"/>
            <a:ext cx="1582299" cy="1778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5662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dirty="0"/>
              <a:t>Part 2 (Teachers):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1" dirty="0"/>
          </a:p>
          <a:p>
            <a:pPr>
              <a:spcBef>
                <a:spcPts val="0"/>
              </a:spcBef>
            </a:pPr>
            <a:r>
              <a:rPr lang="en-US" sz="2400" dirty="0"/>
              <a:t>Understanding the motivational strategies used by English language teachers and their cognitions on LLM.</a:t>
            </a:r>
          </a:p>
          <a:p>
            <a:pPr>
              <a:spcBef>
                <a:spcPts val="0"/>
              </a:spcBef>
            </a:pP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/>
              <a:t>Observations and stimulated recalls. </a:t>
            </a:r>
            <a:endParaRPr lang="en-US" sz="2400" dirty="0" smtClean="0"/>
          </a:p>
          <a:p>
            <a:pPr>
              <a:spcBef>
                <a:spcPts val="0"/>
              </a:spcBef>
            </a:pP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 smtClean="0"/>
              <a:t>2 teachers in each school (2 x EMI; 2 x CMI; 2 x MMI)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3 observations per teacher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2 stimulated recalls  per teacher (post observation 1; post observation 2)</a:t>
            </a:r>
            <a:endParaRPr lang="en-HK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7122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(Part 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451603"/>
            <a:ext cx="7556313" cy="494864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Hong Kong secondary school English learners</a:t>
            </a:r>
            <a:endParaRPr lang="en-US" dirty="0"/>
          </a:p>
          <a:p>
            <a:r>
              <a:rPr lang="en-US" dirty="0" smtClean="0"/>
              <a:t>Grades </a:t>
            </a:r>
            <a:r>
              <a:rPr lang="en-US" dirty="0"/>
              <a:t>1 (N = </a:t>
            </a:r>
            <a:r>
              <a:rPr lang="en-US" dirty="0" smtClean="0"/>
              <a:t>1350)</a:t>
            </a:r>
            <a:r>
              <a:rPr lang="en-US" dirty="0"/>
              <a:t>, 3 (N = </a:t>
            </a:r>
            <a:r>
              <a:rPr lang="en-US" dirty="0" smtClean="0"/>
              <a:t>1245) </a:t>
            </a:r>
            <a:r>
              <a:rPr lang="en-US" dirty="0"/>
              <a:t>and 4 (N = </a:t>
            </a:r>
            <a:r>
              <a:rPr lang="en-US" dirty="0" smtClean="0"/>
              <a:t>1259) </a:t>
            </a:r>
          </a:p>
          <a:p>
            <a:r>
              <a:rPr lang="en-US" dirty="0"/>
              <a:t>M = </a:t>
            </a:r>
            <a:r>
              <a:rPr lang="en-US" dirty="0" smtClean="0"/>
              <a:t>1340, </a:t>
            </a:r>
            <a:r>
              <a:rPr lang="en-US" dirty="0"/>
              <a:t>F = </a:t>
            </a:r>
            <a:r>
              <a:rPr lang="en-US" dirty="0" smtClean="0"/>
              <a:t>2196</a:t>
            </a:r>
          </a:p>
          <a:p>
            <a:r>
              <a:rPr lang="en-US" dirty="0" smtClean="0"/>
              <a:t>Total N = 3854</a:t>
            </a:r>
          </a:p>
          <a:p>
            <a:r>
              <a:rPr lang="en-US" dirty="0" smtClean="0"/>
              <a:t>11 SS (Subsidy </a:t>
            </a:r>
            <a:r>
              <a:rPr lang="en-US" dirty="0"/>
              <a:t>Scheme) </a:t>
            </a:r>
            <a:r>
              <a:rPr lang="en-US" dirty="0" smtClean="0"/>
              <a:t>schools- follow mandated curriculum. </a:t>
            </a:r>
          </a:p>
          <a:p>
            <a:r>
              <a:rPr lang="en-US" dirty="0" smtClean="0"/>
              <a:t>4 x </a:t>
            </a:r>
            <a:r>
              <a:rPr lang="en-US" dirty="0"/>
              <a:t>EMI (N </a:t>
            </a:r>
            <a:r>
              <a:rPr lang="en-US" dirty="0" smtClean="0"/>
              <a:t>= 1780); 5 x </a:t>
            </a:r>
            <a:r>
              <a:rPr lang="en-US" dirty="0"/>
              <a:t>MMI (N = </a:t>
            </a:r>
            <a:r>
              <a:rPr lang="en-US" dirty="0" smtClean="0"/>
              <a:t>11637); 2 x </a:t>
            </a:r>
            <a:r>
              <a:rPr lang="en-US" dirty="0"/>
              <a:t>CMI (N = </a:t>
            </a:r>
            <a:r>
              <a:rPr lang="en-US" dirty="0" smtClean="0"/>
              <a:t>437)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SES determined </a:t>
            </a:r>
            <a:r>
              <a:rPr lang="en-US" dirty="0"/>
              <a:t>according </a:t>
            </a:r>
            <a:r>
              <a:rPr lang="en-US" dirty="0" smtClean="0"/>
              <a:t>to </a:t>
            </a:r>
            <a:r>
              <a:rPr lang="en-US" dirty="0"/>
              <a:t>location of the schools and in consultation with teachers at the schools. Low, </a:t>
            </a:r>
            <a:r>
              <a:rPr lang="en-US" dirty="0" smtClean="0"/>
              <a:t>mid </a:t>
            </a:r>
            <a:r>
              <a:rPr lang="en-US" dirty="0"/>
              <a:t>and high SES were represented across the sample. </a:t>
            </a:r>
            <a:endParaRPr lang="en-HK" dirty="0"/>
          </a:p>
          <a:p>
            <a:r>
              <a:rPr lang="en-US" dirty="0" err="1" smtClean="0"/>
              <a:t>MoI</a:t>
            </a:r>
            <a:r>
              <a:rPr lang="en-US" dirty="0" smtClean="0"/>
              <a:t> classifications established on the basis of three </a:t>
            </a:r>
            <a:r>
              <a:rPr lang="en-US" dirty="0"/>
              <a:t>data </a:t>
            </a:r>
            <a:r>
              <a:rPr lang="en-US" dirty="0" smtClean="0"/>
              <a:t>sources: school’s </a:t>
            </a:r>
            <a:r>
              <a:rPr lang="en-US" dirty="0"/>
              <a:t>own description as provided to the researchers, the school’s website and data available through online sources </a:t>
            </a:r>
            <a:r>
              <a:rPr lang="en-US" dirty="0" smtClean="0"/>
              <a:t>for </a:t>
            </a:r>
            <a:r>
              <a:rPr lang="en-US" dirty="0"/>
              <a:t>parents. </a:t>
            </a:r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2649676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Tools: Questionnaire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45522"/>
            <a:ext cx="7999133" cy="5125074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</a:pPr>
            <a:r>
              <a:rPr lang="en-US" dirty="0"/>
              <a:t>Bilingual, paper survey to participants at beginning and end of the school year. 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Two-part survey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- Part 1: language learning motivation, language learning self</a:t>
            </a:r>
            <a:r>
              <a:rPr lang="en-US" dirty="0" smtClean="0"/>
              <a:t>-	efficacy </a:t>
            </a:r>
            <a:r>
              <a:rPr lang="en-US" dirty="0"/>
              <a:t>and academic motivation;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- Part 2: coping strategies, five-factor personality inventory.</a:t>
            </a:r>
          </a:p>
          <a:p>
            <a:r>
              <a:rPr lang="en-US" dirty="0" smtClean="0"/>
              <a:t>Questionnaire consisted of factors examining LLM constructs.</a:t>
            </a:r>
          </a:p>
          <a:p>
            <a:r>
              <a:rPr lang="en-US" dirty="0" smtClean="0"/>
              <a:t>4 point </a:t>
            </a:r>
            <a:r>
              <a:rPr lang="en-US" dirty="0" err="1" smtClean="0"/>
              <a:t>Likert</a:t>
            </a:r>
            <a:r>
              <a:rPr lang="en-US" dirty="0" smtClean="0"/>
              <a:t> scale responses.</a:t>
            </a:r>
          </a:p>
          <a:p>
            <a:r>
              <a:rPr lang="en-US" dirty="0" smtClean="0"/>
              <a:t>Based on previous literature (e.g. </a:t>
            </a:r>
            <a:r>
              <a:rPr lang="en-US" dirty="0" err="1" smtClean="0"/>
              <a:t>Dörnyei</a:t>
            </a:r>
            <a:r>
              <a:rPr lang="en-US" dirty="0" smtClean="0"/>
              <a:t>, 2010;  Gardner, 2010; </a:t>
            </a:r>
            <a:r>
              <a:rPr lang="en-US" dirty="0" err="1" smtClean="0"/>
              <a:t>Guilloteaux</a:t>
            </a:r>
            <a:r>
              <a:rPr lang="en-US" dirty="0" smtClean="0"/>
              <a:t> and </a:t>
            </a:r>
            <a:r>
              <a:rPr lang="en-US" dirty="0" err="1" smtClean="0"/>
              <a:t>Dörnyei</a:t>
            </a:r>
            <a:r>
              <a:rPr lang="en-US" dirty="0" smtClean="0"/>
              <a:t>, 2008; Chen, Warden &amp; Chang, 2005)</a:t>
            </a:r>
            <a:r>
              <a:rPr lang="en-US" i="1" dirty="0" smtClean="0"/>
              <a:t>. </a:t>
            </a:r>
          </a:p>
          <a:p>
            <a:r>
              <a:rPr lang="en-US" dirty="0" smtClean="0"/>
              <a:t>Scale reliability re-established in the present study (different socio-economic context and target participants).</a:t>
            </a:r>
          </a:p>
          <a:p>
            <a:r>
              <a:rPr lang="en-US" dirty="0" smtClean="0"/>
              <a:t>Factor analysis established internal consistency of the scales. </a:t>
            </a:r>
            <a:r>
              <a:rPr lang="en-US" dirty="0" err="1" smtClean="0"/>
              <a:t>Cronbach’s</a:t>
            </a:r>
            <a:r>
              <a:rPr lang="en-US" dirty="0" smtClean="0"/>
              <a:t> alpha analysis established overall reliability of each scale.</a:t>
            </a:r>
            <a:endParaRPr lang="en-HK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9666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nature of the relationship between </a:t>
            </a:r>
            <a:r>
              <a:rPr lang="en-US" dirty="0" err="1" smtClean="0"/>
              <a:t>MoI</a:t>
            </a:r>
            <a:r>
              <a:rPr lang="en-US" dirty="0" smtClean="0"/>
              <a:t> and LLM?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6286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6769353"/>
              </p:ext>
            </p:extLst>
          </p:nvPr>
        </p:nvGraphicFramePr>
        <p:xfrm>
          <a:off x="-1" y="-1"/>
          <a:ext cx="4603751" cy="65752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8626"/>
                <a:gridCol w="666750"/>
                <a:gridCol w="746125"/>
                <a:gridCol w="762000"/>
                <a:gridCol w="730250"/>
              </a:tblGrid>
              <a:tr h="499394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 </a:t>
                      </a:r>
                      <a:endParaRPr lang="en-HK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MOI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Mean</a:t>
                      </a:r>
                      <a:endParaRPr lang="en-HK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S. D.</a:t>
                      </a:r>
                      <a:endParaRPr lang="en-HK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N</a:t>
                      </a:r>
                      <a:endParaRPr lang="en-HK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4730">
                <a:tc rowSpan="4">
                  <a:txBody>
                    <a:bodyPr/>
                    <a:lstStyle/>
                    <a:p>
                      <a:pPr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Integrative Orientation </a:t>
                      </a:r>
                      <a:endParaRPr lang="en-HK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EMI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1" u="none" dirty="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3.13</a:t>
                      </a:r>
                      <a:endParaRPr lang="en-HK" sz="1600" b="1" i="1" u="none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.545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1653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54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MMI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3.01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.618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1516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7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CMI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2.95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.659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409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32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Total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3.06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.595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3578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780">
                <a:tc rowSpan="4">
                  <a:txBody>
                    <a:bodyPr/>
                    <a:lstStyle/>
                    <a:p>
                      <a:pPr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Instrumentality – Promotion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EMI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1" u="sng" dirty="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3.33</a:t>
                      </a:r>
                      <a:endParaRPr lang="en-HK" sz="1600" b="1" i="1" u="sng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.545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1653</a:t>
                      </a:r>
                      <a:endParaRPr lang="en-HK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76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MMI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3.22</a:t>
                      </a:r>
                      <a:endParaRPr lang="en-HK" sz="1600" b="1" i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.589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1516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36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CMI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3.21</a:t>
                      </a:r>
                      <a:endParaRPr lang="en-HK" sz="1600" b="1" i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.610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409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39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Total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3.27</a:t>
                      </a:r>
                      <a:endParaRPr lang="en-HK" sz="1600" b="1" i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.574</a:t>
                      </a:r>
                      <a:endParaRPr lang="en-HK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3578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0992">
                <a:tc rowSpan="4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Instrumentality – Prevention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EMI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1" u="none" dirty="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2.98</a:t>
                      </a:r>
                      <a:endParaRPr lang="en-HK" sz="1600" b="1" i="1" u="none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.655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1653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36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MMI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2.91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.690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1516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36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CMI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2.84</a:t>
                      </a:r>
                      <a:endParaRPr lang="en-HK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.693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409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684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Total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2.93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.676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3578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0993">
                <a:tc rowSpan="4">
                  <a:txBody>
                    <a:bodyPr/>
                    <a:lstStyle/>
                    <a:p>
                      <a:pPr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Ideal L2 Self</a:t>
                      </a:r>
                      <a:endParaRPr lang="en-HK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EMI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1" u="none" dirty="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2.96</a:t>
                      </a:r>
                      <a:endParaRPr lang="en-HK" sz="1600" b="1" i="1" u="none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.657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1653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09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MMI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2.81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.739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1516</a:t>
                      </a:r>
                      <a:endParaRPr lang="en-HK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7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CMI</a:t>
                      </a:r>
                      <a:endParaRPr lang="en-HK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2.81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.781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409</a:t>
                      </a:r>
                      <a:endParaRPr lang="en-HK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779">
                <a:tc vMerge="1">
                  <a:txBody>
                    <a:bodyPr/>
                    <a:lstStyle/>
                    <a:p>
                      <a:pPr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HK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HK" sz="1600" dirty="0" smtClean="0">
                          <a:effectLst/>
                          <a:latin typeface="Times" panose="02020603050405020304" pitchFamily="18" charset="0"/>
                          <a:ea typeface="ＭＳ 明朝"/>
                          <a:cs typeface="Times" panose="02020603050405020304" pitchFamily="18" charset="0"/>
                        </a:rPr>
                        <a:t>Total</a:t>
                      </a:r>
                      <a:endParaRPr lang="en-HK" sz="1600" dirty="0">
                        <a:effectLst/>
                        <a:latin typeface="Times" panose="02020603050405020304" pitchFamily="18" charset="0"/>
                        <a:ea typeface="ＭＳ 明朝"/>
                        <a:cs typeface="Times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HK" sz="1600" dirty="0" smtClean="0">
                          <a:effectLst/>
                          <a:latin typeface="Times" panose="02020603050405020304" pitchFamily="18" charset="0"/>
                          <a:ea typeface="ＭＳ 明朝"/>
                          <a:cs typeface="Times" panose="02020603050405020304" pitchFamily="18" charset="0"/>
                        </a:rPr>
                        <a:t>2.88</a:t>
                      </a:r>
                      <a:endParaRPr lang="en-HK" sz="1600" dirty="0">
                        <a:effectLst/>
                        <a:latin typeface="Times" panose="02020603050405020304" pitchFamily="18" charset="0"/>
                        <a:ea typeface="ＭＳ 明朝"/>
                        <a:cs typeface="Times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HK" sz="1600" dirty="0" smtClean="0">
                          <a:effectLst/>
                          <a:latin typeface="Times" panose="02020603050405020304" pitchFamily="18" charset="0"/>
                          <a:ea typeface="ＭＳ 明朝"/>
                          <a:cs typeface="Times" panose="02020603050405020304" pitchFamily="18" charset="0"/>
                        </a:rPr>
                        <a:t>.711</a:t>
                      </a:r>
                      <a:endParaRPr lang="en-HK" sz="1600" dirty="0">
                        <a:effectLst/>
                        <a:latin typeface="Times" panose="02020603050405020304" pitchFamily="18" charset="0"/>
                        <a:ea typeface="ＭＳ 明朝"/>
                        <a:cs typeface="Times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HK" sz="1600" dirty="0" smtClean="0">
                          <a:effectLst/>
                          <a:latin typeface="Times" panose="02020603050405020304" pitchFamily="18" charset="0"/>
                          <a:ea typeface="ＭＳ 明朝"/>
                          <a:cs typeface="Times" panose="02020603050405020304" pitchFamily="18" charset="0"/>
                        </a:rPr>
                        <a:t>3578</a:t>
                      </a:r>
                      <a:endParaRPr lang="en-HK" sz="1600" dirty="0">
                        <a:effectLst/>
                        <a:latin typeface="Times" panose="02020603050405020304" pitchFamily="18" charset="0"/>
                        <a:ea typeface="ＭＳ 明朝"/>
                        <a:cs typeface="Times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8780">
                <a:tc rowSpan="4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Ought-To L2 Self</a:t>
                      </a:r>
                      <a:endParaRPr lang="en-HK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EMI</a:t>
                      </a:r>
                      <a:endParaRPr lang="en-HK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1" u="none" dirty="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2.79</a:t>
                      </a:r>
                      <a:endParaRPr lang="en-HK" sz="1600" b="1" i="1" u="none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.617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1653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7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MMI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2.69</a:t>
                      </a:r>
                      <a:endParaRPr lang="en-HK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.674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1516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36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CMI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2.74</a:t>
                      </a:r>
                      <a:endParaRPr lang="en-HK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.652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409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39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Total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2.74</a:t>
                      </a:r>
                      <a:endParaRPr lang="en-HK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.</a:t>
                      </a:r>
                      <a:r>
                        <a:rPr lang="en-US" sz="1600" dirty="0" smtClean="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652</a:t>
                      </a:r>
                      <a:endParaRPr lang="en-HK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3578</a:t>
                      </a:r>
                      <a:endParaRPr lang="en-HK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5227393"/>
              </p:ext>
            </p:extLst>
          </p:nvPr>
        </p:nvGraphicFramePr>
        <p:xfrm>
          <a:off x="4730751" y="-3"/>
          <a:ext cx="4413251" cy="62865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4125"/>
                <a:gridCol w="730250"/>
                <a:gridCol w="793750"/>
                <a:gridCol w="991851"/>
                <a:gridCol w="643275"/>
              </a:tblGrid>
              <a:tr h="629197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 </a:t>
                      </a:r>
                      <a:endParaRPr lang="en-HK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MOI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Mean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S.D.</a:t>
                      </a:r>
                      <a:endParaRPr lang="en-HK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N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6329">
                <a:tc rowSpan="4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Family Influence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EMI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0" i="0" dirty="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2.37</a:t>
                      </a:r>
                      <a:endParaRPr lang="en-HK" sz="1600" b="0" i="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.663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1653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86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MMI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2.39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.677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1516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20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CMI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2.45</a:t>
                      </a:r>
                      <a:endParaRPr lang="en-HK" sz="1600" b="1" i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.691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409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30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Total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2.39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.673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3578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2004">
                <a:tc rowSpan="4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Cultural Interest</a:t>
                      </a:r>
                      <a:endParaRPr lang="en-HK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EMI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2.89</a:t>
                      </a:r>
                      <a:endParaRPr lang="en-HK" sz="1600" b="1" i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.792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1653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41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MMI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2.74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.845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1516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45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CMI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2.76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.861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409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94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Total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2.81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.826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3578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7540">
                <a:tc rowSpan="4">
                  <a:txBody>
                    <a:bodyPr/>
                    <a:lstStyle/>
                    <a:p>
                      <a:pPr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Attitudes toward Learning English</a:t>
                      </a:r>
                      <a:endParaRPr lang="en-HK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EMI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2.64</a:t>
                      </a:r>
                      <a:endParaRPr lang="en-HK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.759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1653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45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MMI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2.57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.796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1516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45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CMI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2.70</a:t>
                      </a:r>
                      <a:endParaRPr lang="en-HK" sz="1600" b="1" i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.840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409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12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Total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2.62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.785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3578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7543">
                <a:tc rowSpan="4">
                  <a:txBody>
                    <a:bodyPr/>
                    <a:lstStyle/>
                    <a:p>
                      <a:pPr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Required Orientation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EMI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1" u="sng" dirty="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3.37</a:t>
                      </a:r>
                      <a:endParaRPr lang="en-HK" sz="1600" b="1" i="1" u="sng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.589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1653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75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MMI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3.14</a:t>
                      </a:r>
                      <a:endParaRPr lang="en-HK" sz="1600" b="1" i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.710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1516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20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CMI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3.05</a:t>
                      </a:r>
                      <a:endParaRPr lang="en-HK" sz="1600" b="1" i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.752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409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20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Total</a:t>
                      </a:r>
                      <a:endParaRPr lang="en-HK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3.24</a:t>
                      </a:r>
                      <a:endParaRPr lang="en-HK" sz="1600" b="1" i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.675</a:t>
                      </a:r>
                      <a:endParaRPr lang="en-HK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"/>
                          <a:ea typeface="ＭＳ 明朝"/>
                          <a:cs typeface="Times New Roman"/>
                        </a:rPr>
                        <a:t>3578</a:t>
                      </a:r>
                      <a:endParaRPr lang="en-HK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04913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0766410"/>
              </p:ext>
            </p:extLst>
          </p:nvPr>
        </p:nvGraphicFramePr>
        <p:xfrm>
          <a:off x="153006" y="152990"/>
          <a:ext cx="8797824" cy="63143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9621"/>
                <a:gridCol w="1040438"/>
                <a:gridCol w="780329"/>
                <a:gridCol w="994537"/>
                <a:gridCol w="933334"/>
                <a:gridCol w="902734"/>
                <a:gridCol w="856831"/>
              </a:tblGrid>
              <a:tr h="55366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Sum of Sq.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Mean Sq.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Sig.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η²</a:t>
                      </a:r>
                      <a:r>
                        <a:rPr lang="en-HK" b="1" dirty="0" smtClean="0">
                          <a:effectLst/>
                        </a:rPr>
                        <a:t> </a:t>
                      </a:r>
                      <a:endParaRPr lang="en-US" b="1" dirty="0"/>
                    </a:p>
                  </a:txBody>
                  <a:tcPr/>
                </a:tc>
              </a:tr>
              <a:tr h="553661">
                <a:tc>
                  <a:txBody>
                    <a:bodyPr/>
                    <a:lstStyle/>
                    <a:p>
                      <a:r>
                        <a:rPr lang="en-US" dirty="0" smtClean="0"/>
                        <a:t>Integrative</a:t>
                      </a:r>
                      <a:r>
                        <a:rPr lang="en-US" baseline="0" dirty="0" smtClean="0"/>
                        <a:t> orientation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17.76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25.46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&lt;.001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u="sng" dirty="0" smtClean="0"/>
                        <a:t>.014</a:t>
                      </a:r>
                      <a:endParaRPr lang="en-US" b="1" i="0" u="sng" dirty="0"/>
                    </a:p>
                  </a:txBody>
                  <a:tcPr/>
                </a:tc>
              </a:tr>
              <a:tr h="553661">
                <a:tc>
                  <a:txBody>
                    <a:bodyPr/>
                    <a:lstStyle/>
                    <a:p>
                      <a:r>
                        <a:rPr lang="en-US" dirty="0" smtClean="0"/>
                        <a:t>Instrumental</a:t>
                      </a:r>
                      <a:r>
                        <a:rPr lang="en-US" baseline="0" dirty="0" smtClean="0"/>
                        <a:t> promotion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16.97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&lt;.001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.009</a:t>
                      </a:r>
                      <a:endParaRPr lang="en-US" dirty="0"/>
                    </a:p>
                  </a:txBody>
                  <a:tcPr/>
                </a:tc>
              </a:tr>
              <a:tr h="553661">
                <a:tc>
                  <a:txBody>
                    <a:bodyPr/>
                    <a:lstStyle/>
                    <a:p>
                      <a:r>
                        <a:rPr lang="en-US" dirty="0" smtClean="0"/>
                        <a:t>Instrumental prevention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&lt;.001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.005</a:t>
                      </a:r>
                      <a:endParaRPr lang="en-US" dirty="0"/>
                    </a:p>
                  </a:txBody>
                  <a:tcPr/>
                </a:tc>
              </a:tr>
              <a:tr h="553661">
                <a:tc>
                  <a:txBody>
                    <a:bodyPr/>
                    <a:lstStyle/>
                    <a:p>
                      <a:r>
                        <a:rPr lang="en-US" dirty="0" smtClean="0"/>
                        <a:t>Ideal L2 self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19.83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19.79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&lt;.001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.011</a:t>
                      </a:r>
                      <a:endParaRPr lang="en-US" dirty="0"/>
                    </a:p>
                  </a:txBody>
                  <a:tcPr/>
                </a:tc>
              </a:tr>
              <a:tr h="553661">
                <a:tc>
                  <a:txBody>
                    <a:bodyPr/>
                    <a:lstStyle/>
                    <a:p>
                      <a:r>
                        <a:rPr lang="en-US" dirty="0" smtClean="0"/>
                        <a:t>Ought-to</a:t>
                      </a:r>
                      <a:r>
                        <a:rPr lang="en-US" baseline="0" dirty="0" smtClean="0"/>
                        <a:t> L2 self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&lt;.001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.005</a:t>
                      </a:r>
                      <a:endParaRPr lang="en-US" dirty="0"/>
                    </a:p>
                  </a:txBody>
                  <a:tcPr/>
                </a:tc>
              </a:tr>
              <a:tr h="553661">
                <a:tc>
                  <a:txBody>
                    <a:bodyPr/>
                    <a:lstStyle/>
                    <a:p>
                      <a:r>
                        <a:rPr lang="en-US" dirty="0" smtClean="0"/>
                        <a:t>Family influence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2.241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&lt;.001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.001</a:t>
                      </a:r>
                      <a:endParaRPr lang="en-US" dirty="0"/>
                    </a:p>
                  </a:txBody>
                  <a:tcPr/>
                </a:tc>
              </a:tr>
              <a:tr h="553661">
                <a:tc>
                  <a:txBody>
                    <a:bodyPr/>
                    <a:lstStyle/>
                    <a:p>
                      <a:r>
                        <a:rPr lang="en-US" dirty="0" smtClean="0"/>
                        <a:t>Cultural interest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19.34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&lt;.001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.008</a:t>
                      </a:r>
                      <a:endParaRPr lang="en-US" dirty="0"/>
                    </a:p>
                  </a:txBody>
                  <a:tcPr/>
                </a:tc>
              </a:tr>
              <a:tr h="553661">
                <a:tc>
                  <a:txBody>
                    <a:bodyPr/>
                    <a:lstStyle/>
                    <a:p>
                      <a:r>
                        <a:rPr lang="en-US" dirty="0" smtClean="0"/>
                        <a:t>Attitudes towards</a:t>
                      </a:r>
                      <a:r>
                        <a:rPr lang="en-US" baseline="0" dirty="0" smtClean="0"/>
                        <a:t> learning English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&lt;.001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.003</a:t>
                      </a:r>
                      <a:endParaRPr lang="en-US" dirty="0"/>
                    </a:p>
                  </a:txBody>
                  <a:tcPr/>
                </a:tc>
              </a:tr>
              <a:tr h="553661">
                <a:tc>
                  <a:txBody>
                    <a:bodyPr/>
                    <a:lstStyle/>
                    <a:p>
                      <a:r>
                        <a:rPr lang="en-US" dirty="0" smtClean="0"/>
                        <a:t>Required orientation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60.93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30.47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69.47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&lt;.001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u="sng" dirty="0" smtClean="0"/>
                        <a:t>.037</a:t>
                      </a:r>
                      <a:endParaRPr lang="en-US" b="1" u="sng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58910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4111227"/>
            <a:ext cx="5638800" cy="13620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the nature of Hong Kong secondary school learners’ LLM?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what extent does the LLM of Hong Kong secondary school English learners reflect existing LLM frameworks?</a:t>
            </a:r>
          </a:p>
        </p:txBody>
      </p:sp>
    </p:spTree>
    <p:extLst>
      <p:ext uri="{BB962C8B-B14F-4D97-AF65-F5344CB8AC3E}">
        <p14:creationId xmlns:p14="http://schemas.microsoft.com/office/powerpoint/2010/main" val="40110138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0927035"/>
              </p:ext>
            </p:extLst>
          </p:nvPr>
        </p:nvGraphicFramePr>
        <p:xfrm>
          <a:off x="498475" y="910235"/>
          <a:ext cx="75565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21751"/>
                <a:gridCol w="1934749"/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Mean score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Instrumentality</a:t>
                      </a:r>
                      <a:r>
                        <a:rPr lang="en-US" sz="2400" baseline="0" dirty="0" smtClean="0"/>
                        <a:t> promotion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3.27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Required orientation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3.24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Integrativeness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3.06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Instrumentality prevention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2.93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Ideal L2 self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2.81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Ought-to L2 self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2.81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Cultural interest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2.81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Attitudes towards learning English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2.62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Family influence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2.39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2516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071" y="1271894"/>
            <a:ext cx="8556869" cy="5359293"/>
          </a:xfrm>
        </p:spPr>
        <p:txBody>
          <a:bodyPr>
            <a:normAutofit fontScale="25000" lnSpcReduction="20000"/>
          </a:bodyPr>
          <a:lstStyle/>
          <a:p>
            <a:pPr>
              <a:spcBef>
                <a:spcPts val="0"/>
              </a:spcBef>
            </a:pPr>
            <a:r>
              <a:rPr lang="en-US" sz="7200" dirty="0" smtClean="0"/>
              <a:t>At </a:t>
            </a:r>
            <a:r>
              <a:rPr lang="en-US" sz="7200" dirty="0"/>
              <a:t>least three </a:t>
            </a:r>
            <a:r>
              <a:rPr lang="en-US" sz="7200" dirty="0" smtClean="0"/>
              <a:t>categories </a:t>
            </a:r>
            <a:r>
              <a:rPr lang="en-US" sz="7200" dirty="0"/>
              <a:t>of </a:t>
            </a:r>
            <a:r>
              <a:rPr lang="en-US" sz="7200" dirty="0" err="1"/>
              <a:t>MoI</a:t>
            </a:r>
            <a:r>
              <a:rPr lang="en-US" sz="7200" dirty="0"/>
              <a:t> </a:t>
            </a:r>
            <a:r>
              <a:rPr lang="en-US" sz="7200" dirty="0" smtClean="0"/>
              <a:t>across </a:t>
            </a:r>
            <a:r>
              <a:rPr lang="en-US" sz="7200" dirty="0"/>
              <a:t>secondary schools: </a:t>
            </a:r>
            <a:r>
              <a:rPr lang="en-US" sz="7200" dirty="0" smtClean="0"/>
              <a:t>EMI; CMI; MMI. </a:t>
            </a:r>
          </a:p>
          <a:p>
            <a:pPr>
              <a:spcBef>
                <a:spcPts val="0"/>
              </a:spcBef>
            </a:pPr>
            <a:endParaRPr lang="en-US" sz="7200" dirty="0" smtClean="0"/>
          </a:p>
          <a:p>
            <a:pPr>
              <a:spcBef>
                <a:spcPts val="0"/>
              </a:spcBef>
            </a:pPr>
            <a:r>
              <a:rPr lang="en-US" sz="7200" dirty="0" err="1" smtClean="0"/>
              <a:t>MoI</a:t>
            </a:r>
            <a:r>
              <a:rPr lang="en-US" sz="7200" dirty="0" smtClean="0"/>
              <a:t> policy shift during </a:t>
            </a:r>
            <a:r>
              <a:rPr lang="en-US" sz="7200" dirty="0"/>
              <a:t>the period following the 1997 </a:t>
            </a:r>
            <a:r>
              <a:rPr lang="en-US" sz="7200" dirty="0" smtClean="0"/>
              <a:t>handover, from EMI </a:t>
            </a:r>
            <a:r>
              <a:rPr lang="en-US" sz="7200" dirty="0"/>
              <a:t>to heavily </a:t>
            </a:r>
            <a:r>
              <a:rPr lang="en-US" sz="7200" dirty="0" smtClean="0"/>
              <a:t>CMI</a:t>
            </a:r>
          </a:p>
          <a:p>
            <a:pPr marL="0" indent="0">
              <a:spcBef>
                <a:spcPts val="0"/>
              </a:spcBef>
              <a:buNone/>
            </a:pPr>
            <a:endParaRPr lang="en-US" sz="7200" dirty="0" smtClean="0"/>
          </a:p>
          <a:p>
            <a:pPr>
              <a:spcBef>
                <a:spcPts val="0"/>
              </a:spcBef>
            </a:pPr>
            <a:r>
              <a:rPr lang="en-US" sz="7200" dirty="0" smtClean="0"/>
              <a:t>Introduction of the </a:t>
            </a:r>
            <a:r>
              <a:rPr lang="en-US" sz="7200" i="1" dirty="0"/>
              <a:t>fine-tuning policy</a:t>
            </a:r>
            <a:r>
              <a:rPr lang="en-US" sz="7200" dirty="0"/>
              <a:t> </a:t>
            </a:r>
            <a:r>
              <a:rPr lang="en-US" sz="7200" dirty="0" smtClean="0"/>
              <a:t>allowed schools </a:t>
            </a:r>
            <a:r>
              <a:rPr lang="en-US" sz="7200" dirty="0"/>
              <a:t>some flexibility to </a:t>
            </a:r>
            <a:r>
              <a:rPr lang="en-US" sz="7200" dirty="0" smtClean="0"/>
              <a:t>adapt </a:t>
            </a:r>
            <a:r>
              <a:rPr lang="en-US" sz="7200" dirty="0" err="1" smtClean="0"/>
              <a:t>MoI</a:t>
            </a:r>
            <a:r>
              <a:rPr lang="en-US" sz="7200" dirty="0" smtClean="0"/>
              <a:t> </a:t>
            </a:r>
            <a:r>
              <a:rPr lang="en-US" sz="7200" dirty="0"/>
              <a:t>policy according to needs and </a:t>
            </a:r>
            <a:r>
              <a:rPr lang="en-US" sz="7200" dirty="0" smtClean="0"/>
              <a:t>resources. </a:t>
            </a:r>
          </a:p>
          <a:p>
            <a:pPr>
              <a:spcBef>
                <a:spcPts val="0"/>
              </a:spcBef>
            </a:pPr>
            <a:endParaRPr lang="en-US" sz="7200" dirty="0" smtClean="0"/>
          </a:p>
          <a:p>
            <a:pPr>
              <a:spcBef>
                <a:spcPts val="0"/>
              </a:spcBef>
            </a:pPr>
            <a:r>
              <a:rPr lang="en-US" sz="7200" dirty="0" smtClean="0"/>
              <a:t>Perception </a:t>
            </a:r>
            <a:r>
              <a:rPr lang="en-US" sz="7200" dirty="0"/>
              <a:t>of EMI schools as </a:t>
            </a:r>
            <a:r>
              <a:rPr lang="en-US" sz="7200" i="1" dirty="0"/>
              <a:t>elite </a:t>
            </a:r>
            <a:r>
              <a:rPr lang="en-US" sz="7200" dirty="0"/>
              <a:t>continues to hold sway. </a:t>
            </a:r>
            <a:endParaRPr lang="en-US" sz="7200" dirty="0" smtClean="0"/>
          </a:p>
          <a:p>
            <a:pPr>
              <a:spcBef>
                <a:spcPts val="0"/>
              </a:spcBef>
            </a:pPr>
            <a:endParaRPr lang="en-US" sz="7200" dirty="0" smtClean="0"/>
          </a:p>
          <a:p>
            <a:pPr>
              <a:spcBef>
                <a:spcPts val="0"/>
              </a:spcBef>
            </a:pPr>
            <a:r>
              <a:rPr lang="en-US" sz="7200" dirty="0" smtClean="0"/>
              <a:t>EMI </a:t>
            </a:r>
            <a:r>
              <a:rPr lang="en-US" sz="7200" dirty="0"/>
              <a:t>and CMI schools </a:t>
            </a:r>
            <a:r>
              <a:rPr lang="en-US" sz="7200" dirty="0" smtClean="0"/>
              <a:t>ostensibly </a:t>
            </a:r>
            <a:r>
              <a:rPr lang="en-US" sz="7200" dirty="0"/>
              <a:t>deliver the </a:t>
            </a:r>
            <a:r>
              <a:rPr lang="en-US" sz="7200" dirty="0" smtClean="0"/>
              <a:t>entire curriculum </a:t>
            </a:r>
            <a:r>
              <a:rPr lang="en-US" sz="7200" dirty="0"/>
              <a:t>in English or Chinese </a:t>
            </a:r>
            <a:r>
              <a:rPr lang="en-US" sz="7200" dirty="0" smtClean="0"/>
              <a:t>respectively. MMI schools deliver </a:t>
            </a:r>
            <a:r>
              <a:rPr lang="en-US" sz="7200" dirty="0"/>
              <a:t>part of the </a:t>
            </a:r>
            <a:r>
              <a:rPr lang="en-US" sz="7200" dirty="0" smtClean="0"/>
              <a:t>curriculum </a:t>
            </a:r>
            <a:r>
              <a:rPr lang="en-US" sz="7200" dirty="0"/>
              <a:t>through </a:t>
            </a:r>
            <a:r>
              <a:rPr lang="en-US" sz="7200" dirty="0" smtClean="0"/>
              <a:t>English (e.g. Science &amp; Mathematics) and </a:t>
            </a:r>
            <a:r>
              <a:rPr lang="en-US" sz="7200" dirty="0"/>
              <a:t>the rest through Chinese. </a:t>
            </a:r>
            <a:endParaRPr lang="en-US" sz="7200" dirty="0" smtClean="0"/>
          </a:p>
          <a:p>
            <a:pPr>
              <a:spcBef>
                <a:spcPts val="0"/>
              </a:spcBef>
            </a:pPr>
            <a:endParaRPr lang="en-US" sz="7200" dirty="0" smtClean="0"/>
          </a:p>
          <a:p>
            <a:pPr>
              <a:spcBef>
                <a:spcPts val="0"/>
              </a:spcBef>
            </a:pPr>
            <a:r>
              <a:rPr lang="en-US" sz="7200" dirty="0" smtClean="0"/>
              <a:t>Both </a:t>
            </a:r>
            <a:r>
              <a:rPr lang="en-US" sz="7200" dirty="0"/>
              <a:t>English and Chinese </a:t>
            </a:r>
            <a:r>
              <a:rPr lang="en-US" sz="7200" dirty="0" smtClean="0"/>
              <a:t>associated </a:t>
            </a:r>
            <a:r>
              <a:rPr lang="en-US" sz="7200" dirty="0"/>
              <a:t>with strong sociopolitical and </a:t>
            </a:r>
            <a:r>
              <a:rPr lang="en-US" sz="7200" dirty="0" smtClean="0"/>
              <a:t>socioeconomic values</a:t>
            </a:r>
            <a:r>
              <a:rPr lang="en-US" sz="7200" dirty="0"/>
              <a:t>, identities, histories and </a:t>
            </a:r>
            <a:r>
              <a:rPr lang="en-US" sz="7200" dirty="0" smtClean="0"/>
              <a:t>cultures</a:t>
            </a:r>
            <a:r>
              <a:rPr lang="en-US" sz="7200" dirty="0"/>
              <a:t>.</a:t>
            </a:r>
            <a:endParaRPr lang="en-US" sz="7200" dirty="0" smtClean="0"/>
          </a:p>
          <a:p>
            <a:pPr>
              <a:spcBef>
                <a:spcPts val="0"/>
              </a:spcBef>
            </a:pPr>
            <a:endParaRPr lang="en-US" sz="72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7200" dirty="0" smtClean="0">
                <a:sym typeface="Wingdings"/>
              </a:rPr>
              <a:t> </a:t>
            </a:r>
            <a:r>
              <a:rPr lang="en-US" sz="7200" dirty="0" smtClean="0"/>
              <a:t>Hong Kong offers a unique context </a:t>
            </a:r>
            <a:r>
              <a:rPr lang="en-US" sz="7200" dirty="0"/>
              <a:t>for </a:t>
            </a:r>
            <a:r>
              <a:rPr lang="en-US" sz="7200" dirty="0" smtClean="0"/>
              <a:t>furthering </a:t>
            </a:r>
            <a:r>
              <a:rPr lang="en-US" sz="7200" dirty="0"/>
              <a:t>culturally and </a:t>
            </a:r>
            <a:r>
              <a:rPr lang="en-US" sz="7200" dirty="0" smtClean="0"/>
              <a:t>contextually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7200" dirty="0" smtClean="0"/>
              <a:t>    responsive </a:t>
            </a:r>
            <a:r>
              <a:rPr lang="en-US" sz="7200" dirty="0"/>
              <a:t>understandings of LLM, both by virtue of its macro and </a:t>
            </a:r>
            <a:endParaRPr lang="en-US" sz="72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7200" dirty="0"/>
              <a:t> </a:t>
            </a:r>
            <a:r>
              <a:rPr lang="en-US" sz="7200" dirty="0" smtClean="0"/>
              <a:t>   micro </a:t>
            </a:r>
            <a:r>
              <a:rPr lang="en-US" sz="7200" dirty="0"/>
              <a:t>contexts. </a:t>
            </a:r>
            <a:endParaRPr lang="en-HK" sz="7200" dirty="0"/>
          </a:p>
          <a:p>
            <a:pPr>
              <a:spcBef>
                <a:spcPts val="0"/>
              </a:spcBef>
            </a:pPr>
            <a:endParaRPr lang="en-US" dirty="0"/>
          </a:p>
        </p:txBody>
      </p:sp>
      <p:pic>
        <p:nvPicPr>
          <p:cNvPr id="4" name="圖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3368" y="5171230"/>
            <a:ext cx="1500632" cy="1686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1031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040366"/>
            <a:ext cx="7556313" cy="5551175"/>
          </a:xfrm>
        </p:spPr>
        <p:txBody>
          <a:bodyPr>
            <a:normAutofit fontScale="92500" lnSpcReduction="10000"/>
          </a:bodyPr>
          <a:lstStyle/>
          <a:p>
            <a:r>
              <a:rPr lang="en-US" sz="2500" dirty="0"/>
              <a:t>R</a:t>
            </a:r>
            <a:r>
              <a:rPr lang="en-US" sz="2500" dirty="0" smtClean="0"/>
              <a:t>epeated </a:t>
            </a:r>
            <a:r>
              <a:rPr lang="en-US" sz="2500" dirty="0"/>
              <a:t>measures ANOVA </a:t>
            </a:r>
            <a:r>
              <a:rPr lang="en-HK" sz="2500" dirty="0" smtClean="0"/>
              <a:t>: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HK" sz="2500" dirty="0"/>
              <a:t>	</a:t>
            </a:r>
            <a:r>
              <a:rPr lang="en-HK" sz="2500" dirty="0" smtClean="0">
                <a:sym typeface="Wingdings"/>
              </a:rPr>
              <a:t> </a:t>
            </a:r>
            <a:r>
              <a:rPr lang="en-US" sz="2500" dirty="0" smtClean="0"/>
              <a:t>students</a:t>
            </a:r>
            <a:r>
              <a:rPr lang="en-US" sz="2500" dirty="0"/>
              <a:t>’ levels of motivation differed </a:t>
            </a:r>
            <a:r>
              <a:rPr lang="en-US" sz="2500" dirty="0" smtClean="0"/>
              <a:t>	significantly across </a:t>
            </a:r>
            <a:r>
              <a:rPr lang="en-US" sz="2500" dirty="0"/>
              <a:t>the motivation 	</a:t>
            </a:r>
            <a:r>
              <a:rPr lang="en-US" sz="2500" dirty="0" smtClean="0"/>
              <a:t>constructs</a:t>
            </a:r>
            <a:r>
              <a:rPr lang="en-HK" sz="2500" dirty="0"/>
              <a:t>, </a:t>
            </a:r>
            <a:r>
              <a:rPr lang="en-HK" sz="2500" i="1" dirty="0"/>
              <a:t>F</a:t>
            </a:r>
            <a:r>
              <a:rPr lang="en-HK" sz="2500" dirty="0"/>
              <a:t>(6.75, 39918.18) = </a:t>
            </a:r>
            <a:r>
              <a:rPr lang="en-HK" sz="2500" dirty="0" smtClean="0"/>
              <a:t>	1815.30</a:t>
            </a:r>
            <a:r>
              <a:rPr lang="en-HK" sz="2500" dirty="0"/>
              <a:t>, </a:t>
            </a:r>
            <a:endParaRPr lang="en-HK" sz="2500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HK" sz="2500" i="1" dirty="0"/>
              <a:t>	</a:t>
            </a:r>
            <a:r>
              <a:rPr lang="en-HK" sz="2500" i="1" dirty="0" smtClean="0"/>
              <a:t>p</a:t>
            </a:r>
            <a:r>
              <a:rPr lang="en-HK" sz="2500" dirty="0" smtClean="0"/>
              <a:t> </a:t>
            </a:r>
            <a:r>
              <a:rPr lang="en-HK" sz="2500" dirty="0"/>
              <a:t>&lt; .</a:t>
            </a:r>
            <a:r>
              <a:rPr lang="en-HK" sz="2500" dirty="0" smtClean="0"/>
              <a:t>00</a:t>
            </a:r>
            <a:endParaRPr lang="en-HK" sz="2500" dirty="0"/>
          </a:p>
          <a:p>
            <a:r>
              <a:rPr lang="en-US" sz="2500" dirty="0"/>
              <a:t>Post hoc tests </a:t>
            </a:r>
            <a:r>
              <a:rPr lang="en-US" sz="2500" dirty="0" smtClean="0"/>
              <a:t>with </a:t>
            </a:r>
            <a:r>
              <a:rPr lang="en-US" sz="2500" dirty="0" err="1" smtClean="0"/>
              <a:t>Bonferroni</a:t>
            </a:r>
            <a:r>
              <a:rPr lang="en-US" sz="2500" dirty="0" smtClean="0"/>
              <a:t> correction:</a:t>
            </a:r>
          </a:p>
          <a:p>
            <a:pPr marL="0" indent="0">
              <a:buNone/>
            </a:pPr>
            <a:r>
              <a:rPr lang="en-US" sz="2500" dirty="0"/>
              <a:t>	</a:t>
            </a:r>
            <a:r>
              <a:rPr lang="en-US" sz="2500" dirty="0" smtClean="0">
                <a:sym typeface="Wingdings"/>
              </a:rPr>
              <a:t> I</a:t>
            </a:r>
            <a:r>
              <a:rPr lang="en-US" sz="2500" dirty="0" smtClean="0"/>
              <a:t>nstrumental </a:t>
            </a:r>
            <a:r>
              <a:rPr lang="en-US" sz="2500" dirty="0"/>
              <a:t>promotion orientation </a:t>
            </a:r>
            <a:r>
              <a:rPr lang="en-US" sz="2500" dirty="0" smtClean="0"/>
              <a:t>was 	significantly </a:t>
            </a:r>
            <a:r>
              <a:rPr lang="en-US" sz="2500" dirty="0"/>
              <a:t>higher than all other measures </a:t>
            </a:r>
            <a:r>
              <a:rPr lang="en-US" sz="2500" dirty="0" smtClean="0"/>
              <a:t>	of </a:t>
            </a:r>
            <a:r>
              <a:rPr lang="en-US" sz="2500" dirty="0"/>
              <a:t>their </a:t>
            </a:r>
            <a:r>
              <a:rPr lang="en-US" sz="2500" dirty="0" smtClean="0"/>
              <a:t>motivation </a:t>
            </a:r>
            <a:r>
              <a:rPr lang="en-US" sz="2500" dirty="0"/>
              <a:t>(3.27 ± .57</a:t>
            </a:r>
            <a:r>
              <a:rPr lang="en-US" sz="2500" dirty="0" smtClean="0"/>
              <a:t>)</a:t>
            </a:r>
            <a:r>
              <a:rPr lang="en-HK" sz="2500" dirty="0" smtClean="0"/>
              <a:t>, </a:t>
            </a:r>
            <a:r>
              <a:rPr lang="en-US" sz="2500" i="1" dirty="0" smtClean="0"/>
              <a:t>p </a:t>
            </a:r>
            <a:r>
              <a:rPr lang="en-US" sz="2500" dirty="0"/>
              <a:t>&lt; .000</a:t>
            </a:r>
            <a:r>
              <a:rPr lang="en-US" sz="2500" dirty="0" smtClean="0"/>
              <a:t>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500" dirty="0"/>
              <a:t>	</a:t>
            </a:r>
            <a:endParaRPr lang="en-US" sz="2500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500" dirty="0">
                <a:sym typeface="Wingdings"/>
              </a:rPr>
              <a:t>	</a:t>
            </a:r>
            <a:r>
              <a:rPr lang="en-US" sz="2500" dirty="0" smtClean="0">
                <a:sym typeface="Wingdings"/>
              </a:rPr>
              <a:t> </a:t>
            </a:r>
            <a:r>
              <a:rPr lang="en-US" sz="2500" dirty="0" smtClean="0"/>
              <a:t>Required </a:t>
            </a:r>
            <a:r>
              <a:rPr lang="en-US" sz="2500" dirty="0"/>
              <a:t>orientation </a:t>
            </a:r>
            <a:r>
              <a:rPr lang="en-US" sz="2500" dirty="0" smtClean="0"/>
              <a:t>significantly </a:t>
            </a:r>
            <a:r>
              <a:rPr lang="en-US" sz="2500" dirty="0"/>
              <a:t>higher </a:t>
            </a:r>
            <a:r>
              <a:rPr lang="en-US" sz="2500" dirty="0" smtClean="0"/>
              <a:t>	than </a:t>
            </a:r>
            <a:r>
              <a:rPr lang="en-US" sz="2500" dirty="0"/>
              <a:t>all </a:t>
            </a:r>
            <a:r>
              <a:rPr lang="en-US" sz="2500" dirty="0" smtClean="0"/>
              <a:t>other </a:t>
            </a:r>
            <a:r>
              <a:rPr lang="en-US" sz="2500" dirty="0"/>
              <a:t>motivation </a:t>
            </a:r>
            <a:r>
              <a:rPr lang="en-US" sz="2500" dirty="0" smtClean="0"/>
              <a:t>measures 	(excluding </a:t>
            </a:r>
            <a:r>
              <a:rPr lang="en-US" sz="2500" dirty="0"/>
              <a:t>instrumental </a:t>
            </a:r>
            <a:r>
              <a:rPr lang="en-US" sz="2500" dirty="0" smtClean="0"/>
              <a:t>	promotion)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500" dirty="0"/>
              <a:t>	</a:t>
            </a:r>
            <a:r>
              <a:rPr lang="en-US" sz="2500" dirty="0" smtClean="0"/>
              <a:t>(</a:t>
            </a:r>
            <a:r>
              <a:rPr lang="en-US" sz="2500" dirty="0"/>
              <a:t>3.24 ± </a:t>
            </a:r>
            <a:r>
              <a:rPr lang="en-US" sz="2500" dirty="0" smtClean="0"/>
              <a:t>.68, </a:t>
            </a:r>
            <a:r>
              <a:rPr lang="en-US" sz="2500" i="1" dirty="0"/>
              <a:t>p</a:t>
            </a:r>
            <a:r>
              <a:rPr lang="en-US" sz="2500" dirty="0"/>
              <a:t> &lt; .00.</a:t>
            </a:r>
            <a:endParaRPr lang="en-HK" sz="2500" dirty="0"/>
          </a:p>
          <a:p>
            <a:endParaRPr lang="en-US" dirty="0"/>
          </a:p>
        </p:txBody>
      </p:sp>
      <p:pic>
        <p:nvPicPr>
          <p:cNvPr id="4" name="圖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0392" y="5471376"/>
            <a:ext cx="1233608" cy="1386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9309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MMI and CMI differ significantly from their EMI counterparts on almost all motivation constructs. </a:t>
            </a:r>
          </a:p>
          <a:p>
            <a:r>
              <a:rPr lang="en-US" dirty="0"/>
              <a:t>EMI students scored more highly than CMI and MMI counterparts on most motivation measures.  </a:t>
            </a:r>
          </a:p>
          <a:p>
            <a:endParaRPr lang="en-US" dirty="0"/>
          </a:p>
        </p:txBody>
      </p:sp>
      <p:pic>
        <p:nvPicPr>
          <p:cNvPr id="4" name="圖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0392" y="5471376"/>
            <a:ext cx="1233608" cy="1386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7840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</a:t>
            </a:r>
            <a:r>
              <a:rPr lang="mr-IN" dirty="0"/>
              <a:t>…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165" y="1209458"/>
            <a:ext cx="7782623" cy="5427438"/>
          </a:xfrm>
        </p:spPr>
        <p:txBody>
          <a:bodyPr>
            <a:normAutofit/>
          </a:bodyPr>
          <a:lstStyle/>
          <a:p>
            <a:r>
              <a:rPr lang="en-US" dirty="0" smtClean="0"/>
              <a:t>Effect </a:t>
            </a:r>
            <a:r>
              <a:rPr lang="en-US" dirty="0"/>
              <a:t>size for </a:t>
            </a:r>
            <a:r>
              <a:rPr lang="en-US" dirty="0" err="1"/>
              <a:t>MoI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 LLM </a:t>
            </a:r>
            <a:r>
              <a:rPr lang="en-US" dirty="0"/>
              <a:t>was small </a:t>
            </a:r>
            <a:r>
              <a:rPr lang="en-US" dirty="0" smtClean="0"/>
              <a:t>for </a:t>
            </a:r>
            <a:r>
              <a:rPr lang="en-US" dirty="0"/>
              <a:t>integrative orientation, ideal L2 self and required orientation and negligible for all other constructs, suggesting </a:t>
            </a:r>
            <a:r>
              <a:rPr lang="en-US" dirty="0" err="1"/>
              <a:t>MoI</a:t>
            </a:r>
            <a:r>
              <a:rPr lang="en-US" dirty="0"/>
              <a:t> explains only a small proportion of the variance between groups.</a:t>
            </a:r>
            <a:endParaRPr lang="en-HK" dirty="0"/>
          </a:p>
          <a:p>
            <a:r>
              <a:rPr lang="en-US" dirty="0" smtClean="0"/>
              <a:t>Effect </a:t>
            </a:r>
            <a:r>
              <a:rPr lang="en-US" dirty="0"/>
              <a:t>of </a:t>
            </a:r>
            <a:r>
              <a:rPr lang="en-US" dirty="0" err="1"/>
              <a:t>MoI</a:t>
            </a:r>
            <a:r>
              <a:rPr lang="en-US" dirty="0"/>
              <a:t> on instrumental promotion orientation, the orientation with which students identified most strongly, was negligible. </a:t>
            </a:r>
          </a:p>
          <a:p>
            <a:r>
              <a:rPr lang="en-US" dirty="0"/>
              <a:t>Differential interactions between </a:t>
            </a:r>
            <a:r>
              <a:rPr lang="en-US" dirty="0" err="1"/>
              <a:t>MoI</a:t>
            </a:r>
            <a:r>
              <a:rPr lang="en-US" dirty="0"/>
              <a:t> and diverse LLM constructs, suggests some </a:t>
            </a:r>
            <a:r>
              <a:rPr lang="en-US" dirty="0" smtClean="0"/>
              <a:t>more </a:t>
            </a:r>
            <a:r>
              <a:rPr lang="en-US" dirty="0"/>
              <a:t>susceptible to </a:t>
            </a:r>
            <a:r>
              <a:rPr lang="en-US" dirty="0" err="1"/>
              <a:t>MoI</a:t>
            </a:r>
            <a:r>
              <a:rPr lang="en-US" dirty="0"/>
              <a:t> effects than others </a:t>
            </a:r>
            <a:r>
              <a:rPr lang="en-US" dirty="0">
                <a:sym typeface="Wingdings"/>
              </a:rPr>
              <a:t> </a:t>
            </a:r>
            <a:r>
              <a:rPr lang="en-US" dirty="0" smtClean="0"/>
              <a:t>nuanced </a:t>
            </a:r>
            <a:r>
              <a:rPr lang="en-US" dirty="0"/>
              <a:t>interaction between different aspects of LLM and </a:t>
            </a:r>
            <a:r>
              <a:rPr lang="en-US" dirty="0" smtClean="0"/>
              <a:t>learning context.</a:t>
            </a:r>
            <a:r>
              <a:rPr lang="en-HK" dirty="0" smtClean="0"/>
              <a:t> </a:t>
            </a:r>
            <a:endParaRPr lang="en-HK" dirty="0"/>
          </a:p>
          <a:p>
            <a:r>
              <a:rPr lang="en-US" dirty="0"/>
              <a:t>Learners most strongly identified with instrumental promotion orientation, closely followed by required orientation; these LLM orientations were significantly higher than all others.</a:t>
            </a:r>
          </a:p>
          <a:p>
            <a:endParaRPr lang="en-US" dirty="0"/>
          </a:p>
        </p:txBody>
      </p:sp>
      <p:pic>
        <p:nvPicPr>
          <p:cNvPr id="4" name="圖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0392" y="5471376"/>
            <a:ext cx="1233608" cy="1386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56638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07096"/>
            <a:ext cx="8115744" cy="1116106"/>
          </a:xfrm>
        </p:spPr>
        <p:txBody>
          <a:bodyPr/>
          <a:lstStyle/>
          <a:p>
            <a:r>
              <a:rPr lang="en-US" dirty="0" smtClean="0"/>
              <a:t>Conclusions: Theoretical transferability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214" y="1529950"/>
            <a:ext cx="8247004" cy="507943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Findings </a:t>
            </a:r>
            <a:r>
              <a:rPr lang="en-US" dirty="0" smtClean="0"/>
              <a:t>support the influence of instrumental promotion and required orientations (Chen</a:t>
            </a:r>
            <a:r>
              <a:rPr lang="en-US" dirty="0"/>
              <a:t>, Warden &amp; </a:t>
            </a:r>
            <a:r>
              <a:rPr lang="en-US" dirty="0" smtClean="0"/>
              <a:t>Chang, 2005)</a:t>
            </a:r>
            <a:r>
              <a:rPr lang="mr-IN" dirty="0" smtClean="0"/>
              <a:t>…</a:t>
            </a:r>
            <a:r>
              <a:rPr lang="en-GB" dirty="0" err="1" smtClean="0"/>
              <a:t>appe</a:t>
            </a:r>
            <a:r>
              <a:rPr lang="en-US" dirty="0" err="1" smtClean="0"/>
              <a:t>ar</a:t>
            </a:r>
            <a:r>
              <a:rPr lang="en-US" dirty="0" smtClean="0"/>
              <a:t> </a:t>
            </a:r>
            <a:r>
              <a:rPr lang="en-US" dirty="0"/>
              <a:t>to contradict You and </a:t>
            </a:r>
            <a:r>
              <a:rPr lang="en-US" dirty="0" err="1"/>
              <a:t>Dörnyei</a:t>
            </a:r>
            <a:r>
              <a:rPr lang="en-US" dirty="0"/>
              <a:t> (2016</a:t>
            </a:r>
            <a:r>
              <a:rPr lang="en-US" dirty="0" smtClean="0"/>
              <a:t>). </a:t>
            </a:r>
            <a:endParaRPr lang="en-US" dirty="0"/>
          </a:p>
          <a:p>
            <a:pPr marL="0" indent="0">
              <a:buNone/>
            </a:pPr>
            <a:r>
              <a:rPr lang="en-US" b="1" i="1" dirty="0"/>
              <a:t>Interpretation #1</a:t>
            </a:r>
            <a:endParaRPr lang="en-HK" b="1" i="1" dirty="0"/>
          </a:p>
          <a:p>
            <a:r>
              <a:rPr lang="en-US" dirty="0" smtClean="0"/>
              <a:t>Prevalence </a:t>
            </a:r>
            <a:r>
              <a:rPr lang="en-US" dirty="0"/>
              <a:t>of instrumental promotion and required orientations may point to a greater emphasis on motivators stemming from social interconnectedness rather than those directly related to individual </a:t>
            </a:r>
            <a:r>
              <a:rPr lang="en-US" dirty="0" err="1"/>
              <a:t>self-realisation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/>
              <a:t>Pragmatic gains and meeting external requirements may be a means to attaining social approval and bringing credit to the family in interdependent societies (Ng, 2003)</a:t>
            </a:r>
          </a:p>
          <a:p>
            <a:r>
              <a:rPr lang="en-US" dirty="0" smtClean="0"/>
              <a:t>Chinese </a:t>
            </a:r>
            <a:r>
              <a:rPr lang="en-US" dirty="0"/>
              <a:t>culture promotes the idea that personal dreams are fulfilled by excelling in the traditional structures of Chinese society such as filial piety, respect for teachers and excellence in examinations </a:t>
            </a:r>
            <a:r>
              <a:rPr lang="en-US" dirty="0" smtClean="0"/>
              <a:t>(Chen</a:t>
            </a:r>
            <a:r>
              <a:rPr lang="en-US" dirty="0"/>
              <a:t>, Warden and </a:t>
            </a:r>
            <a:r>
              <a:rPr lang="en-US" dirty="0" smtClean="0"/>
              <a:t>Chang, 2005</a:t>
            </a:r>
            <a:r>
              <a:rPr lang="en-US" dirty="0"/>
              <a:t>). </a:t>
            </a:r>
          </a:p>
          <a:p>
            <a:r>
              <a:rPr lang="en-US" dirty="0"/>
              <a:t>Learners’ self-actualization may be intrinsically tied to obtaining pragmatic outcomes of language learning and meeting social requirements. </a:t>
            </a:r>
            <a:endParaRPr lang="en-HK" dirty="0"/>
          </a:p>
          <a:p>
            <a:r>
              <a:rPr lang="en-US" dirty="0"/>
              <a:t>To what extent are these extrinsic/intrinsic?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0119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402" y="758794"/>
            <a:ext cx="8544022" cy="5905384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i="1" dirty="0" smtClean="0"/>
              <a:t>Interpretation #2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Highly </a:t>
            </a:r>
            <a:r>
              <a:rPr lang="en-US" dirty="0"/>
              <a:t>contextual nature of LLM </a:t>
            </a:r>
            <a:r>
              <a:rPr lang="en-US" dirty="0" smtClean="0"/>
              <a:t>(</a:t>
            </a:r>
            <a:r>
              <a:rPr lang="en-US" dirty="0" err="1" smtClean="0"/>
              <a:t>Ushioda</a:t>
            </a:r>
            <a:r>
              <a:rPr lang="en-US" dirty="0" smtClean="0"/>
              <a:t>, 2005</a:t>
            </a:r>
            <a:r>
              <a:rPr lang="en-US" dirty="0"/>
              <a:t>) </a:t>
            </a:r>
            <a:endParaRPr lang="en-US" dirty="0" smtClean="0"/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Required </a:t>
            </a:r>
            <a:r>
              <a:rPr lang="en-US" dirty="0"/>
              <a:t>orientation was high across all the </a:t>
            </a:r>
            <a:r>
              <a:rPr lang="en-US" dirty="0" err="1"/>
              <a:t>MoI</a:t>
            </a:r>
            <a:r>
              <a:rPr lang="en-US" dirty="0"/>
              <a:t> settings, suggesting that this is a construct learners identify with regardless of the instructional setting.  </a:t>
            </a:r>
            <a:endParaRPr lang="en-US" dirty="0" smtClean="0"/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Seems to support </a:t>
            </a:r>
            <a:r>
              <a:rPr lang="en-US" dirty="0"/>
              <a:t>the view of Chen, Warden and Chang’s (2005</a:t>
            </a:r>
            <a:r>
              <a:rPr lang="en-US" dirty="0" smtClean="0"/>
              <a:t>). 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BUT</a:t>
            </a:r>
            <a:r>
              <a:rPr lang="mr-IN" dirty="0" smtClean="0"/>
              <a:t>…</a:t>
            </a: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Findings may be an </a:t>
            </a:r>
            <a:r>
              <a:rPr lang="en-US" dirty="0"/>
              <a:t>artifact of the Hong Kong context and </a:t>
            </a:r>
            <a:r>
              <a:rPr lang="en-US" dirty="0" smtClean="0"/>
              <a:t>significant </a:t>
            </a:r>
            <a:r>
              <a:rPr lang="en-US" dirty="0"/>
              <a:t>gatekeeping role </a:t>
            </a:r>
            <a:r>
              <a:rPr lang="en-US" dirty="0" smtClean="0"/>
              <a:t>of English, </a:t>
            </a:r>
            <a:r>
              <a:rPr lang="en-US" dirty="0"/>
              <a:t>rather than </a:t>
            </a:r>
            <a:r>
              <a:rPr lang="en-US" dirty="0" smtClean="0"/>
              <a:t>an </a:t>
            </a:r>
            <a:r>
              <a:rPr lang="en-US" dirty="0"/>
              <a:t>intrinsic cultural </a:t>
            </a:r>
            <a:r>
              <a:rPr lang="en-US" dirty="0" smtClean="0"/>
              <a:t>trait. 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Importance of English in accessing higher education and job market in Hong Kong</a:t>
            </a:r>
            <a:r>
              <a:rPr lang="en-US" dirty="0"/>
              <a:t> </a:t>
            </a:r>
            <a:r>
              <a:rPr lang="en-US" dirty="0" smtClean="0"/>
              <a:t>may explain prevalence </a:t>
            </a:r>
            <a:r>
              <a:rPr lang="en-US" dirty="0"/>
              <a:t>of </a:t>
            </a:r>
            <a:r>
              <a:rPr lang="en-US" dirty="0" smtClean="0"/>
              <a:t>instrumental </a:t>
            </a:r>
            <a:r>
              <a:rPr lang="en-US" dirty="0"/>
              <a:t>promotion and </a:t>
            </a:r>
            <a:r>
              <a:rPr lang="en-US" dirty="0" smtClean="0"/>
              <a:t>required orientation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The </a:t>
            </a:r>
            <a:r>
              <a:rPr lang="en-US" dirty="0"/>
              <a:t>nature of the participants is also important to consider. </a:t>
            </a:r>
            <a:r>
              <a:rPr lang="en-US" dirty="0" smtClean="0"/>
              <a:t>You </a:t>
            </a:r>
            <a:r>
              <a:rPr lang="en-US" dirty="0"/>
              <a:t>&amp; </a:t>
            </a:r>
            <a:r>
              <a:rPr lang="en-US" dirty="0" err="1"/>
              <a:t>Dörnyei</a:t>
            </a:r>
            <a:r>
              <a:rPr lang="en-US" dirty="0"/>
              <a:t> found </a:t>
            </a:r>
            <a:r>
              <a:rPr lang="en-US" dirty="0" smtClean="0"/>
              <a:t>the ideal </a:t>
            </a:r>
            <a:r>
              <a:rPr lang="en-US" dirty="0"/>
              <a:t>L2 self </a:t>
            </a:r>
            <a:r>
              <a:rPr lang="en-US" dirty="0" smtClean="0"/>
              <a:t>weaker among </a:t>
            </a:r>
            <a:r>
              <a:rPr lang="en-US" dirty="0"/>
              <a:t>secondary school </a:t>
            </a:r>
            <a:r>
              <a:rPr lang="en-US" dirty="0" smtClean="0"/>
              <a:t>learners than among </a:t>
            </a:r>
            <a:r>
              <a:rPr lang="en-US" dirty="0"/>
              <a:t>university students. </a:t>
            </a:r>
            <a:endParaRPr lang="en-US" dirty="0" smtClean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 smtClean="0"/>
              <a:t>Maturational factors may play a part here. 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68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Conclusions: </a:t>
            </a:r>
            <a:r>
              <a:rPr lang="en-US" dirty="0" err="1" smtClean="0"/>
              <a:t>MoI</a:t>
            </a:r>
            <a:r>
              <a:rPr lang="en-US" dirty="0" smtClean="0"/>
              <a:t> and LLM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764" y="1208659"/>
            <a:ext cx="8350324" cy="5367763"/>
          </a:xfrm>
        </p:spPr>
        <p:txBody>
          <a:bodyPr>
            <a:normAutofit/>
          </a:bodyPr>
          <a:lstStyle/>
          <a:p>
            <a:r>
              <a:rPr lang="en-US" dirty="0" smtClean="0"/>
              <a:t>Findings </a:t>
            </a:r>
            <a:r>
              <a:rPr lang="en-US" dirty="0"/>
              <a:t>align with previous studies </a:t>
            </a:r>
            <a:r>
              <a:rPr lang="en-US" dirty="0" smtClean="0"/>
              <a:t>in </a:t>
            </a:r>
            <a:r>
              <a:rPr lang="en-US" dirty="0" err="1"/>
              <a:t>favour</a:t>
            </a:r>
            <a:r>
              <a:rPr lang="en-US" dirty="0"/>
              <a:t> of EMI </a:t>
            </a:r>
            <a:r>
              <a:rPr lang="en-US" dirty="0" smtClean="0"/>
              <a:t>for affective </a:t>
            </a:r>
            <a:r>
              <a:rPr lang="en-US" dirty="0"/>
              <a:t>outcomes (e.g. </a:t>
            </a:r>
            <a:r>
              <a:rPr lang="en-US" dirty="0" err="1"/>
              <a:t>Salili</a:t>
            </a:r>
            <a:r>
              <a:rPr lang="en-US" dirty="0"/>
              <a:t> &amp; Lai, 2003; Lo &amp; Lo, 2014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BUT</a:t>
            </a:r>
            <a:r>
              <a:rPr lang="mr-IN" dirty="0" smtClean="0"/>
              <a:t>…</a:t>
            </a:r>
            <a:endParaRPr lang="en-US" dirty="0" smtClean="0"/>
          </a:p>
          <a:p>
            <a:r>
              <a:rPr lang="en-US" dirty="0" smtClean="0"/>
              <a:t>Effect </a:t>
            </a:r>
            <a:r>
              <a:rPr lang="en-US" dirty="0"/>
              <a:t>of </a:t>
            </a:r>
            <a:r>
              <a:rPr lang="en-US" dirty="0" err="1"/>
              <a:t>MoI</a:t>
            </a:r>
            <a:r>
              <a:rPr lang="en-US" dirty="0"/>
              <a:t> on LLM was </a:t>
            </a:r>
            <a:r>
              <a:rPr lang="en-US" dirty="0" smtClean="0"/>
              <a:t>small</a:t>
            </a:r>
            <a:r>
              <a:rPr lang="en-US" dirty="0"/>
              <a:t>, suggesting a need for caution in recommending </a:t>
            </a:r>
            <a:r>
              <a:rPr lang="en-US" dirty="0" smtClean="0"/>
              <a:t>EMI as </a:t>
            </a:r>
            <a:r>
              <a:rPr lang="en-US" dirty="0"/>
              <a:t>a ‘naturally motivating’ context </a:t>
            </a:r>
            <a:r>
              <a:rPr lang="en-US" dirty="0" smtClean="0"/>
              <a:t>for English learning </a:t>
            </a:r>
            <a:r>
              <a:rPr lang="en-US" dirty="0"/>
              <a:t>(Swain &amp; </a:t>
            </a:r>
            <a:r>
              <a:rPr lang="en-US" dirty="0" err="1"/>
              <a:t>Lapkin</a:t>
            </a:r>
            <a:r>
              <a:rPr lang="en-US" dirty="0"/>
              <a:t>, 2005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Relationship </a:t>
            </a:r>
            <a:r>
              <a:rPr lang="en-US" dirty="0"/>
              <a:t>between LLM and </a:t>
            </a:r>
            <a:r>
              <a:rPr lang="en-US" dirty="0" err="1"/>
              <a:t>MoI</a:t>
            </a:r>
            <a:r>
              <a:rPr lang="en-US" dirty="0"/>
              <a:t> needs to </a:t>
            </a:r>
            <a:r>
              <a:rPr lang="en-US" dirty="0" smtClean="0"/>
              <a:t>account </a:t>
            </a:r>
            <a:r>
              <a:rPr lang="en-US" dirty="0"/>
              <a:t>for </a:t>
            </a:r>
            <a:r>
              <a:rPr lang="en-US" dirty="0" smtClean="0"/>
              <a:t>complex </a:t>
            </a:r>
            <a:r>
              <a:rPr lang="en-US" dirty="0"/>
              <a:t>interplay between historical, political, social, and individual factors and </a:t>
            </a:r>
            <a:r>
              <a:rPr lang="en-US" dirty="0" smtClean="0"/>
              <a:t>their relative </a:t>
            </a:r>
            <a:r>
              <a:rPr lang="en-US" dirty="0"/>
              <a:t>contribution </a:t>
            </a:r>
            <a:r>
              <a:rPr lang="en-US" dirty="0" smtClean="0"/>
              <a:t>in promoting or hindering </a:t>
            </a:r>
            <a:r>
              <a:rPr lang="en-US" dirty="0"/>
              <a:t>LLM.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e.g</a:t>
            </a:r>
            <a:r>
              <a:rPr lang="en-US" dirty="0"/>
              <a:t>. in Hong Kong, the historical status and associated perceived prestige of the English language (</a:t>
            </a:r>
            <a:r>
              <a:rPr lang="en-US" dirty="0" err="1"/>
              <a:t>Salili</a:t>
            </a:r>
            <a:r>
              <a:rPr lang="en-US" dirty="0"/>
              <a:t> &amp; </a:t>
            </a:r>
            <a:r>
              <a:rPr lang="en-US" dirty="0" err="1"/>
              <a:t>Tsui</a:t>
            </a:r>
            <a:r>
              <a:rPr lang="en-US" dirty="0"/>
              <a:t>, 2005) &amp; the fact that English remains a key to higher education and employment opportunities. </a:t>
            </a:r>
          </a:p>
          <a:p>
            <a:pPr marL="0" indent="0">
              <a:buNone/>
            </a:pPr>
            <a:endParaRPr lang="en-HK" dirty="0" smtClean="0"/>
          </a:p>
          <a:p>
            <a:endParaRPr lang="en-US" dirty="0"/>
          </a:p>
        </p:txBody>
      </p:sp>
      <p:pic>
        <p:nvPicPr>
          <p:cNvPr id="4" name="圖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0392" y="5471376"/>
            <a:ext cx="1233608" cy="1386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37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00200"/>
            <a:ext cx="7556313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 need to better understand the nature of the factors that contribute to higher LLM among EMI learners</a:t>
            </a:r>
          </a:p>
          <a:p>
            <a:r>
              <a:rPr lang="en-US" dirty="0" smtClean="0"/>
              <a:t>Clear </a:t>
            </a:r>
            <a:r>
              <a:rPr lang="en-US" dirty="0"/>
              <a:t>evidence of the contextually responsive nature of </a:t>
            </a:r>
            <a:r>
              <a:rPr lang="en-US" dirty="0" smtClean="0"/>
              <a:t>LLM</a:t>
            </a:r>
            <a:endParaRPr lang="en-US" dirty="0"/>
          </a:p>
          <a:p>
            <a:r>
              <a:rPr lang="en-US" dirty="0" smtClean="0"/>
              <a:t>Some evidence to challenge relevance of ideal L2 self in the Hong Kong context and to support the relevance of the required orientation and related instrumental constructs.</a:t>
            </a:r>
          </a:p>
          <a:p>
            <a:r>
              <a:rPr lang="en-US" dirty="0" smtClean="0"/>
              <a:t>Insufficient evidence to conclude that this is due to inherent cultural features</a:t>
            </a:r>
          </a:p>
        </p:txBody>
      </p:sp>
      <p:pic>
        <p:nvPicPr>
          <p:cNvPr id="4" name="圖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3672" y="4856841"/>
            <a:ext cx="1780328" cy="2001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56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237363"/>
            <a:ext cx="7556313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Unpacking cultural </a:t>
            </a:r>
            <a:r>
              <a:rPr lang="en-US" dirty="0" err="1"/>
              <a:t>conceptualisations</a:t>
            </a:r>
            <a:r>
              <a:rPr lang="en-US" dirty="0"/>
              <a:t> of the self and the other, examining variations in the interactions between </a:t>
            </a:r>
            <a:r>
              <a:rPr lang="en-US" dirty="0" smtClean="0"/>
              <a:t>these </a:t>
            </a:r>
            <a:r>
              <a:rPr lang="en-US" dirty="0"/>
              <a:t>and their role in motivated language learning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Examination of the </a:t>
            </a:r>
            <a:r>
              <a:rPr lang="en-US" dirty="0"/>
              <a:t>distinguishing features of </a:t>
            </a:r>
            <a:r>
              <a:rPr lang="en-US" dirty="0" err="1" smtClean="0"/>
              <a:t>MoI</a:t>
            </a:r>
            <a:r>
              <a:rPr lang="en-US" dirty="0" smtClean="0"/>
              <a:t> </a:t>
            </a:r>
            <a:r>
              <a:rPr lang="en-US" dirty="0"/>
              <a:t>settings beyond </a:t>
            </a:r>
            <a:r>
              <a:rPr lang="en-US" dirty="0" smtClean="0"/>
              <a:t>the </a:t>
            </a:r>
            <a:r>
              <a:rPr lang="en-US" dirty="0"/>
              <a:t>language </a:t>
            </a:r>
            <a:r>
              <a:rPr lang="en-US" dirty="0" smtClean="0"/>
              <a:t>medium</a:t>
            </a:r>
            <a:r>
              <a:rPr lang="en-US" dirty="0"/>
              <a:t> </a:t>
            </a:r>
            <a:r>
              <a:rPr lang="en-US" dirty="0" smtClean="0"/>
              <a:t>for explaining differences in LLM. </a:t>
            </a:r>
          </a:p>
          <a:p>
            <a:pPr lvl="1"/>
            <a:r>
              <a:rPr lang="en-US" dirty="0" smtClean="0"/>
              <a:t>Closer </a:t>
            </a:r>
            <a:r>
              <a:rPr lang="en-US" dirty="0"/>
              <a:t>investigation of learners’ home </a:t>
            </a:r>
            <a:r>
              <a:rPr lang="en-US" dirty="0" smtClean="0"/>
              <a:t>contexts, e.g. provision of opportunities </a:t>
            </a:r>
            <a:r>
              <a:rPr lang="en-US" dirty="0"/>
              <a:t>for </a:t>
            </a:r>
            <a:r>
              <a:rPr lang="en-US" dirty="0" smtClean="0"/>
              <a:t>linguistic exposure </a:t>
            </a:r>
            <a:r>
              <a:rPr lang="en-US" dirty="0"/>
              <a:t>and </a:t>
            </a:r>
            <a:r>
              <a:rPr lang="en-US" dirty="0" err="1"/>
              <a:t>familiarisation</a:t>
            </a:r>
            <a:r>
              <a:rPr lang="en-US" dirty="0"/>
              <a:t>. </a:t>
            </a:r>
            <a:endParaRPr lang="en-US" dirty="0" smtClean="0"/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Examination of the </a:t>
            </a:r>
            <a:r>
              <a:rPr lang="en-US" dirty="0"/>
              <a:t>extent to which adolescents have a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clearly </a:t>
            </a:r>
            <a:r>
              <a:rPr lang="en-US" dirty="0"/>
              <a:t>envisaged ideal L2-</a:t>
            </a:r>
            <a:r>
              <a:rPr lang="en-US" dirty="0" smtClean="0"/>
              <a:t>self. </a:t>
            </a:r>
            <a:endParaRPr lang="en-US" dirty="0"/>
          </a:p>
          <a:p>
            <a:endParaRPr lang="en-US" dirty="0"/>
          </a:p>
        </p:txBody>
      </p:sp>
      <p:pic>
        <p:nvPicPr>
          <p:cNvPr id="4" name="圖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710" y="5019247"/>
            <a:ext cx="1583290" cy="1779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29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831191"/>
          </a:xfrm>
        </p:spPr>
        <p:txBody>
          <a:bodyPr/>
          <a:lstStyle/>
          <a:p>
            <a:r>
              <a:rPr lang="en-US" dirty="0" err="1" smtClean="0"/>
              <a:t>MoI</a:t>
            </a:r>
            <a:r>
              <a:rPr lang="en-US" dirty="0" smtClean="0"/>
              <a:t> &amp; LLM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15286"/>
            <a:ext cx="7556313" cy="501924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400" dirty="0" smtClean="0"/>
              <a:t>Issues </a:t>
            </a:r>
            <a:r>
              <a:rPr lang="en-US" sz="2400" dirty="0"/>
              <a:t>relating to </a:t>
            </a:r>
            <a:r>
              <a:rPr lang="en-US" sz="2400" dirty="0" smtClean="0"/>
              <a:t>LLM </a:t>
            </a:r>
            <a:r>
              <a:rPr lang="en-US" sz="2400" dirty="0"/>
              <a:t>at the heart of effective CBI</a:t>
            </a:r>
            <a:r>
              <a:rPr lang="en-US" sz="2400" dirty="0" smtClean="0"/>
              <a:t>.</a:t>
            </a:r>
          </a:p>
          <a:p>
            <a:pPr>
              <a:spcBef>
                <a:spcPts val="0"/>
              </a:spcBef>
            </a:pP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dirty="0" smtClean="0"/>
              <a:t>CBI hypothesized as leading </a:t>
            </a:r>
            <a:r>
              <a:rPr lang="en-US" sz="2400" dirty="0"/>
              <a:t>to increased LLM </a:t>
            </a:r>
            <a:r>
              <a:rPr lang="en-US" sz="2400" dirty="0" smtClean="0"/>
              <a:t>due to learners’ immediate </a:t>
            </a:r>
            <a:r>
              <a:rPr lang="en-US" sz="2400" dirty="0"/>
              <a:t>need </a:t>
            </a:r>
            <a:r>
              <a:rPr lang="en-US" sz="2400" dirty="0" smtClean="0"/>
              <a:t>to </a:t>
            </a:r>
            <a:r>
              <a:rPr lang="en-US" sz="2400" dirty="0"/>
              <a:t>understand the L2 for </a:t>
            </a:r>
            <a:r>
              <a:rPr lang="en-US" sz="2400" dirty="0" smtClean="0"/>
              <a:t>effective engagement with content subjects- authenticates </a:t>
            </a:r>
            <a:r>
              <a:rPr lang="en-US" sz="2400" dirty="0"/>
              <a:t>the language learning experience (Genesee, 1991; Swain &amp; </a:t>
            </a:r>
            <a:r>
              <a:rPr lang="en-US" sz="2400" dirty="0" err="1"/>
              <a:t>Lapkin</a:t>
            </a:r>
            <a:r>
              <a:rPr lang="en-US" sz="2400" dirty="0"/>
              <a:t>, 2005)</a:t>
            </a:r>
            <a:r>
              <a:rPr lang="en-US" sz="2400" dirty="0" smtClean="0"/>
              <a:t>.</a:t>
            </a:r>
          </a:p>
          <a:p>
            <a:pPr>
              <a:spcBef>
                <a:spcPts val="0"/>
              </a:spcBef>
            </a:pP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dirty="0" smtClean="0"/>
              <a:t>Poon (2013)- The fine</a:t>
            </a:r>
            <a:r>
              <a:rPr lang="en-US" sz="2400" dirty="0"/>
              <a:t>-tuning policy breaks down EMI/CMI </a:t>
            </a:r>
            <a:r>
              <a:rPr lang="en-US" sz="2400" dirty="0" smtClean="0"/>
              <a:t>distinction</a:t>
            </a:r>
            <a:r>
              <a:rPr lang="en-US" sz="2400" dirty="0"/>
              <a:t> </a:t>
            </a:r>
            <a:r>
              <a:rPr lang="en-US" sz="2400" dirty="0" smtClean="0"/>
              <a:t>acting </a:t>
            </a:r>
            <a:r>
              <a:rPr lang="en-US" sz="2400" dirty="0"/>
              <a:t>as a motivator for students previously in a CMI-only context to </a:t>
            </a:r>
            <a:r>
              <a:rPr lang="en-US" sz="2400" dirty="0" smtClean="0"/>
              <a:t>work </a:t>
            </a:r>
            <a:r>
              <a:rPr lang="en-US" sz="2400" dirty="0"/>
              <a:t>towards being instructed even partially in an EMI </a:t>
            </a:r>
            <a:r>
              <a:rPr lang="en-US" sz="2400" dirty="0" smtClean="0"/>
              <a:t>setting</a:t>
            </a:r>
            <a:r>
              <a:rPr lang="en-US" sz="2400" dirty="0"/>
              <a:t>. </a:t>
            </a:r>
            <a:r>
              <a:rPr lang="en-US" sz="2400" dirty="0" smtClean="0"/>
              <a:t> </a:t>
            </a:r>
            <a:endParaRPr lang="en-HK" sz="2400" dirty="0"/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endParaRPr lang="en-US" dirty="0"/>
          </a:p>
        </p:txBody>
      </p:sp>
      <p:pic>
        <p:nvPicPr>
          <p:cNvPr id="4" name="圖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32" y="5230652"/>
            <a:ext cx="1447768" cy="1627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353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Conceptual framework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185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00200"/>
            <a:ext cx="7556313" cy="4568031"/>
          </a:xfrm>
        </p:spPr>
        <p:txBody>
          <a:bodyPr>
            <a:noAutofit/>
          </a:bodyPr>
          <a:lstStyle/>
          <a:p>
            <a:pPr fontAlgn="base"/>
            <a:r>
              <a:rPr lang="en-US" sz="2200" dirty="0" smtClean="0"/>
              <a:t>Broad distinction between </a:t>
            </a:r>
            <a:r>
              <a:rPr lang="en-US" sz="2200" dirty="0"/>
              <a:t>intrinsic and extrinsic motivation (</a:t>
            </a:r>
            <a:r>
              <a:rPr lang="en-US" sz="2200" dirty="0" err="1"/>
              <a:t>Deci</a:t>
            </a:r>
            <a:r>
              <a:rPr lang="en-US" sz="2200" dirty="0"/>
              <a:t>, </a:t>
            </a:r>
            <a:r>
              <a:rPr lang="en-US" sz="2200" dirty="0" err="1"/>
              <a:t>Koestner</a:t>
            </a:r>
            <a:r>
              <a:rPr lang="en-US" sz="2200" dirty="0"/>
              <a:t> and Ryan, 1999). </a:t>
            </a:r>
            <a:endParaRPr lang="en-US" sz="2200" dirty="0" smtClean="0"/>
          </a:p>
          <a:p>
            <a:pPr fontAlgn="base"/>
            <a:r>
              <a:rPr lang="en-US" sz="2200" dirty="0" smtClean="0"/>
              <a:t>Academic </a:t>
            </a:r>
            <a:r>
              <a:rPr lang="en-US" sz="2200" dirty="0"/>
              <a:t>intrinsic </a:t>
            </a:r>
            <a:r>
              <a:rPr lang="en-US" sz="2200" dirty="0" smtClean="0"/>
              <a:t>motivation: engaging </a:t>
            </a:r>
            <a:r>
              <a:rPr lang="en-US" sz="2200" dirty="0"/>
              <a:t>in learning for </a:t>
            </a:r>
            <a:r>
              <a:rPr lang="en-US" sz="2200" dirty="0" smtClean="0"/>
              <a:t>interest/ curiosity/ desire for greater </a:t>
            </a:r>
            <a:r>
              <a:rPr lang="en-US" sz="2200" dirty="0"/>
              <a:t>understanding about a particular topic. </a:t>
            </a:r>
            <a:endParaRPr lang="en-US" sz="2200" dirty="0" smtClean="0"/>
          </a:p>
          <a:p>
            <a:pPr fontAlgn="base"/>
            <a:r>
              <a:rPr lang="en-US" sz="2200" dirty="0" smtClean="0"/>
              <a:t>Academic extrinsic motivation: learning for the sake of reward </a:t>
            </a:r>
            <a:r>
              <a:rPr lang="en-US" sz="2200" dirty="0"/>
              <a:t>or recognition. </a:t>
            </a:r>
            <a:endParaRPr lang="en-US" sz="2200" dirty="0" smtClean="0"/>
          </a:p>
          <a:p>
            <a:pPr fontAlgn="base"/>
            <a:r>
              <a:rPr lang="en-US" sz="2200" dirty="0" smtClean="0"/>
              <a:t>Students </a:t>
            </a:r>
            <a:r>
              <a:rPr lang="en-US" sz="2200" dirty="0"/>
              <a:t>can exhibit aspects of intrinsic and extrinsic motivation simultaneously (</a:t>
            </a:r>
            <a:r>
              <a:rPr lang="en-US" sz="2200" dirty="0" err="1"/>
              <a:t>Lepper</a:t>
            </a:r>
            <a:r>
              <a:rPr lang="en-US" sz="2200" dirty="0"/>
              <a:t> et al., 2005)</a:t>
            </a:r>
            <a:r>
              <a:rPr lang="en-US" sz="2200" dirty="0" smtClean="0"/>
              <a:t>.</a:t>
            </a:r>
          </a:p>
        </p:txBody>
      </p:sp>
      <p:pic>
        <p:nvPicPr>
          <p:cNvPr id="4" name="圖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9204" y="5155311"/>
            <a:ext cx="1514795" cy="1702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672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481586"/>
            <a:ext cx="7556313" cy="46445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Studying in EMI contexts motivated Chinese students to pursue </a:t>
            </a:r>
            <a:r>
              <a:rPr lang="en-US" dirty="0" smtClean="0"/>
              <a:t>further </a:t>
            </a:r>
            <a:r>
              <a:rPr lang="en-US" dirty="0"/>
              <a:t>ESP instruction (Jiang et al., 2016). 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Positive effects of EMI on student motivation (Huang (2015)- unclear how motivation was conceptualized or measured. 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University students reported </a:t>
            </a:r>
            <a:r>
              <a:rPr lang="en-US" dirty="0" smtClean="0"/>
              <a:t>little </a:t>
            </a:r>
            <a:r>
              <a:rPr lang="en-US" dirty="0"/>
              <a:t>need or desire to use English outside </a:t>
            </a:r>
            <a:r>
              <a:rPr lang="en-US" dirty="0" smtClean="0"/>
              <a:t>university classrooms. Researchers </a:t>
            </a:r>
            <a:r>
              <a:rPr lang="en-US" dirty="0"/>
              <a:t>did not explicitly link this to LLM, this result suggests that important motivational issues need to be considered (Evans &amp; Morrison, 2011)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圖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3672" y="4856841"/>
            <a:ext cx="1780328" cy="2001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662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 in Hong Kong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723476"/>
            <a:ext cx="7556313" cy="462617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400" dirty="0"/>
              <a:t>EMI learners exhibited higher levels of motivation than their CMI peers (</a:t>
            </a:r>
            <a:r>
              <a:rPr lang="en-US" sz="2400" dirty="0" err="1"/>
              <a:t>Salili</a:t>
            </a:r>
            <a:r>
              <a:rPr lang="en-US" sz="2400" dirty="0"/>
              <a:t> &amp; Lai, 2003)</a:t>
            </a:r>
          </a:p>
          <a:p>
            <a:pPr>
              <a:spcBef>
                <a:spcPts val="0"/>
              </a:spcBef>
            </a:pP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/>
              <a:t>Academic self-concept and levels of interest in learning English significantly higher among EMI students than CMI (EDB, 2004; 2006).</a:t>
            </a:r>
          </a:p>
          <a:p>
            <a:pPr>
              <a:spcBef>
                <a:spcPts val="0"/>
              </a:spcBef>
            </a:pP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/>
              <a:t>EMI students’ English learning self-efficacy declined significantly over</a:t>
            </a:r>
            <a:r>
              <a:rPr lang="en-HK" sz="2400" dirty="0"/>
              <a:t> </a:t>
            </a:r>
            <a:r>
              <a:rPr lang="en-US" sz="2400" dirty="0"/>
              <a:t>three-year study, while CMI students experienced significant </a:t>
            </a:r>
            <a:r>
              <a:rPr lang="en-US" sz="2400" dirty="0" smtClean="0"/>
              <a:t>improvement</a:t>
            </a:r>
            <a:r>
              <a:rPr lang="en-US" sz="2400" dirty="0"/>
              <a:t> </a:t>
            </a:r>
            <a:r>
              <a:rPr lang="en-US" sz="2400" dirty="0" smtClean="0"/>
              <a:t>(</a:t>
            </a:r>
            <a:r>
              <a:rPr lang="en-US" sz="2400" dirty="0" err="1"/>
              <a:t>Salili</a:t>
            </a:r>
            <a:r>
              <a:rPr lang="en-US" sz="2400" dirty="0"/>
              <a:t> &amp; </a:t>
            </a:r>
            <a:r>
              <a:rPr lang="en-US" sz="2400" dirty="0" err="1"/>
              <a:t>Tsui</a:t>
            </a:r>
            <a:r>
              <a:rPr lang="en-US" sz="2400" dirty="0"/>
              <a:t>, 2005). </a:t>
            </a:r>
          </a:p>
          <a:p>
            <a:endParaRPr lang="en-US" dirty="0"/>
          </a:p>
        </p:txBody>
      </p:sp>
      <p:pic>
        <p:nvPicPr>
          <p:cNvPr id="4" name="圖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7386" y="5299392"/>
            <a:ext cx="1386613" cy="1558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702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/>
              <a:t>Studies looking at motivation issues in the context of CBI have rarely applied LLM specific frameworks. </a:t>
            </a:r>
          </a:p>
          <a:p>
            <a:endParaRPr lang="en-US" dirty="0"/>
          </a:p>
        </p:txBody>
      </p:sp>
      <p:pic>
        <p:nvPicPr>
          <p:cNvPr id="4" name="圖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3672" y="4856841"/>
            <a:ext cx="1780328" cy="2001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985381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926</TotalTime>
  <Words>2820</Words>
  <Application>Microsoft Office PowerPoint</Application>
  <PresentationFormat>On-screen Show (4:3)</PresentationFormat>
  <Paragraphs>490</Paragraphs>
  <Slides>37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Advantage</vt:lpstr>
      <vt:lpstr>Understanding Language Learning Motivation in Hong Kong</vt:lpstr>
      <vt:lpstr>Background</vt:lpstr>
      <vt:lpstr>Context</vt:lpstr>
      <vt:lpstr>MoI &amp; LLM</vt:lpstr>
      <vt:lpstr>Conceptual framework</vt:lpstr>
      <vt:lpstr>Academic motivation</vt:lpstr>
      <vt:lpstr>Evidence</vt:lpstr>
      <vt:lpstr>Evidence in Hong Kong</vt:lpstr>
      <vt:lpstr>PowerPoint Presentation</vt:lpstr>
      <vt:lpstr>Heras and Lasagabaster’s (2015) </vt:lpstr>
      <vt:lpstr>LLM theories</vt:lpstr>
      <vt:lpstr>LLM constructs</vt:lpstr>
      <vt:lpstr>PowerPoint Presentation</vt:lpstr>
      <vt:lpstr>Theoretical transferability</vt:lpstr>
      <vt:lpstr>West &amp; East:</vt:lpstr>
      <vt:lpstr>PowerPoint Presentation</vt:lpstr>
      <vt:lpstr>PowerPoint Presentation</vt:lpstr>
      <vt:lpstr>PowerPoint Presentation</vt:lpstr>
      <vt:lpstr>Research questions</vt:lpstr>
      <vt:lpstr>Research Design</vt:lpstr>
      <vt:lpstr>Methodology: </vt:lpstr>
      <vt:lpstr>PowerPoint Presentation</vt:lpstr>
      <vt:lpstr>Sample (Part I)</vt:lpstr>
      <vt:lpstr>Tools: Questionnaire</vt:lpstr>
      <vt:lpstr>What is the nature of the relationship between MoI and LLM?</vt:lpstr>
      <vt:lpstr>PowerPoint Presentation</vt:lpstr>
      <vt:lpstr>PowerPoint Presentation</vt:lpstr>
      <vt:lpstr>What is the nature of Hong Kong secondary school learners’ LLM?  To what extent does the LLM of Hong Kong secondary school English learners reflect existing LLM frameworks?</vt:lpstr>
      <vt:lpstr>PowerPoint Presentation</vt:lpstr>
      <vt:lpstr>PowerPoint Presentation</vt:lpstr>
      <vt:lpstr>Summary</vt:lpstr>
      <vt:lpstr>BUT… </vt:lpstr>
      <vt:lpstr>Conclusions: Theoretical transferability</vt:lpstr>
      <vt:lpstr>PowerPoint Presentation</vt:lpstr>
      <vt:lpstr>Conclusions: MoI and LLM</vt:lpstr>
      <vt:lpstr>Implications </vt:lpstr>
      <vt:lpstr>Further research</vt:lpstr>
    </vt:vector>
  </TitlesOfParts>
  <Company>EDU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Considerations of macro and micro contexts for understanding language learning motivation in Hong Kong</dc:title>
  <dc:creator>mairin</dc:creator>
  <cp:lastModifiedBy>HENNEBRY, Mairin</cp:lastModifiedBy>
  <cp:revision>31</cp:revision>
  <dcterms:created xsi:type="dcterms:W3CDTF">2017-11-17T12:18:21Z</dcterms:created>
  <dcterms:modified xsi:type="dcterms:W3CDTF">2018-06-25T07:10:18Z</dcterms:modified>
</cp:coreProperties>
</file>